
<file path=[Content_Types].xml><?xml version="1.0" encoding="utf-8"?>
<Types xmlns="http://schemas.openxmlformats.org/package/2006/content-types">
  <Default Extension="png" ContentType="image/png"/>
  <Default Extension="tmp"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1"/>
  </p:sldMasterIdLst>
  <p:notesMasterIdLst>
    <p:notesMasterId r:id="rId66"/>
  </p:notesMasterIdLst>
  <p:sldIdLst>
    <p:sldId id="256" r:id="rId2"/>
    <p:sldId id="728" r:id="rId3"/>
    <p:sldId id="5732" r:id="rId4"/>
    <p:sldId id="729" r:id="rId5"/>
    <p:sldId id="730" r:id="rId6"/>
    <p:sldId id="731" r:id="rId7"/>
    <p:sldId id="732" r:id="rId8"/>
    <p:sldId id="733" r:id="rId9"/>
    <p:sldId id="5750" r:id="rId10"/>
    <p:sldId id="5751" r:id="rId11"/>
    <p:sldId id="5752" r:id="rId12"/>
    <p:sldId id="775" r:id="rId13"/>
    <p:sldId id="779" r:id="rId14"/>
    <p:sldId id="778" r:id="rId15"/>
    <p:sldId id="5733" r:id="rId16"/>
    <p:sldId id="737" r:id="rId17"/>
    <p:sldId id="739" r:id="rId18"/>
    <p:sldId id="5747" r:id="rId19"/>
    <p:sldId id="742" r:id="rId20"/>
    <p:sldId id="743" r:id="rId21"/>
    <p:sldId id="661" r:id="rId22"/>
    <p:sldId id="787" r:id="rId23"/>
    <p:sldId id="5731" r:id="rId24"/>
    <p:sldId id="5730" r:id="rId25"/>
    <p:sldId id="5749" r:id="rId26"/>
    <p:sldId id="5736" r:id="rId27"/>
    <p:sldId id="786" r:id="rId28"/>
    <p:sldId id="5737" r:id="rId29"/>
    <p:sldId id="672" r:id="rId30"/>
    <p:sldId id="698" r:id="rId31"/>
    <p:sldId id="598" r:id="rId32"/>
    <p:sldId id="5738" r:id="rId33"/>
    <p:sldId id="609" r:id="rId34"/>
    <p:sldId id="674" r:id="rId35"/>
    <p:sldId id="675" r:id="rId36"/>
    <p:sldId id="676" r:id="rId37"/>
    <p:sldId id="5740" r:id="rId38"/>
    <p:sldId id="5739" r:id="rId39"/>
    <p:sldId id="5742" r:id="rId40"/>
    <p:sldId id="5743" r:id="rId41"/>
    <p:sldId id="5755" r:id="rId42"/>
    <p:sldId id="5741" r:id="rId43"/>
    <p:sldId id="5744" r:id="rId44"/>
    <p:sldId id="677" r:id="rId45"/>
    <p:sldId id="774" r:id="rId46"/>
    <p:sldId id="561" r:id="rId47"/>
    <p:sldId id="562" r:id="rId48"/>
    <p:sldId id="563" r:id="rId49"/>
    <p:sldId id="564" r:id="rId50"/>
    <p:sldId id="773" r:id="rId51"/>
    <p:sldId id="704" r:id="rId52"/>
    <p:sldId id="705" r:id="rId53"/>
    <p:sldId id="706" r:id="rId54"/>
    <p:sldId id="707" r:id="rId55"/>
    <p:sldId id="679" r:id="rId56"/>
    <p:sldId id="614" r:id="rId57"/>
    <p:sldId id="680" r:id="rId58"/>
    <p:sldId id="681" r:id="rId59"/>
    <p:sldId id="618" r:id="rId60"/>
    <p:sldId id="682" r:id="rId61"/>
    <p:sldId id="621" r:id="rId62"/>
    <p:sldId id="710" r:id="rId63"/>
    <p:sldId id="5753" r:id="rId64"/>
    <p:sldId id="5754" r:id="rId6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FF5FD"/>
    <a:srgbClr val="9800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41" autoAdjust="0"/>
    <p:restoredTop sz="92139" autoAdjust="0"/>
  </p:normalViewPr>
  <p:slideViewPr>
    <p:cSldViewPr snapToGrid="0">
      <p:cViewPr varScale="1">
        <p:scale>
          <a:sx n="110" d="100"/>
          <a:sy n="110" d="100"/>
        </p:scale>
        <p:origin x="702" y="108"/>
      </p:cViewPr>
      <p:guideLst/>
    </p:cSldViewPr>
  </p:slideViewPr>
  <p:outlineViewPr>
    <p:cViewPr>
      <p:scale>
        <a:sx n="33" d="100"/>
        <a:sy n="33" d="100"/>
      </p:scale>
      <p:origin x="0" y="-16644"/>
    </p:cViewPr>
  </p:outlineViewPr>
  <p:notesTextViewPr>
    <p:cViewPr>
      <p:scale>
        <a:sx n="1" d="1"/>
        <a:sy n="1" d="1"/>
      </p:scale>
      <p:origin x="0" y="0"/>
    </p:cViewPr>
  </p:notesTextViewPr>
  <p:sorterViewPr>
    <p:cViewPr>
      <p:scale>
        <a:sx n="100" d="100"/>
        <a:sy n="100" d="100"/>
      </p:scale>
      <p:origin x="0" y="-3114"/>
    </p:cViewPr>
  </p:sorterViewPr>
  <p:notesViewPr>
    <p:cSldViewPr snapToGrid="0">
      <p:cViewPr varScale="1">
        <p:scale>
          <a:sx n="58" d="100"/>
          <a:sy n="58" d="100"/>
        </p:scale>
        <p:origin x="3317" y="77"/>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B6A6BD4-D9C7-4653-BCF1-E294D91A09A9}" type="datetimeFigureOut">
              <a:rPr lang="en-US" smtClean="0"/>
              <a:t>3/19/2024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67213F-F5DC-470A-A529-DCA4CC90B02C}" type="slidenum">
              <a:rPr lang="en-US" smtClean="0"/>
              <a:t>‹#›</a:t>
            </a:fld>
            <a:endParaRPr lang="en-US"/>
          </a:p>
        </p:txBody>
      </p:sp>
    </p:spTree>
    <p:extLst>
      <p:ext uri="{BB962C8B-B14F-4D97-AF65-F5344CB8AC3E}">
        <p14:creationId xmlns:p14="http://schemas.microsoft.com/office/powerpoint/2010/main" val="14260954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Reproducible research is work assembled so an outside researcher could reproduce it</a:t>
            </a:r>
          </a:p>
        </p:txBody>
      </p:sp>
      <p:sp>
        <p:nvSpPr>
          <p:cNvPr id="4" name="Slide Number Placeholder 3"/>
          <p:cNvSpPr>
            <a:spLocks noGrp="1"/>
          </p:cNvSpPr>
          <p:nvPr>
            <p:ph type="sldNum" sz="quarter" idx="10"/>
          </p:nvPr>
        </p:nvSpPr>
        <p:spPr/>
        <p:txBody>
          <a:bodyPr/>
          <a:lstStyle/>
          <a:p>
            <a:fld id="{4614D998-4D3A-43B3-8B64-22E1F22E92DC}" type="slidenum">
              <a:rPr lang="en-US" smtClean="0"/>
              <a:pPr/>
              <a:t>3</a:t>
            </a:fld>
            <a:endParaRPr lang="en-US"/>
          </a:p>
        </p:txBody>
      </p:sp>
    </p:spTree>
    <p:extLst>
      <p:ext uri="{BB962C8B-B14F-4D97-AF65-F5344CB8AC3E}">
        <p14:creationId xmlns:p14="http://schemas.microsoft.com/office/powerpoint/2010/main" val="31560809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workflow that I’m trying to convince</a:t>
            </a:r>
            <a:r>
              <a:rPr lang="en-US" baseline="0" dirty="0"/>
              <a:t> you about today.  This IS a reproducible workflow.  Blue boxes are steps that the analyst takes</a:t>
            </a:r>
            <a:endParaRPr lang="en-US" dirty="0"/>
          </a:p>
        </p:txBody>
      </p:sp>
      <p:sp>
        <p:nvSpPr>
          <p:cNvPr id="4" name="Slide Number Placeholder 3"/>
          <p:cNvSpPr>
            <a:spLocks noGrp="1"/>
          </p:cNvSpPr>
          <p:nvPr>
            <p:ph type="sldNum" sz="quarter" idx="10"/>
          </p:nvPr>
        </p:nvSpPr>
        <p:spPr/>
        <p:txBody>
          <a:bodyPr/>
          <a:lstStyle/>
          <a:p>
            <a:fld id="{4614D998-4D3A-43B3-8B64-22E1F22E92DC}" type="slidenum">
              <a:rPr lang="en-US" smtClean="0"/>
              <a:pPr/>
              <a:t>25</a:t>
            </a:fld>
            <a:endParaRPr lang="en-US"/>
          </a:p>
        </p:txBody>
      </p:sp>
    </p:spTree>
    <p:extLst>
      <p:ext uri="{BB962C8B-B14F-4D97-AF65-F5344CB8AC3E}">
        <p14:creationId xmlns:p14="http://schemas.microsoft.com/office/powerpoint/2010/main" val="10281010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a:t>
            </a:r>
            <a:r>
              <a:rPr lang="en-US" baseline="0" dirty="0"/>
              <a:t> have outside knowledge that a data point isn’t valid</a:t>
            </a:r>
          </a:p>
          <a:p>
            <a:endParaRPr lang="en-US" baseline="0" dirty="0"/>
          </a:p>
          <a:p>
            <a:r>
              <a:rPr lang="en-US" baseline="0" dirty="0"/>
              <a:t>You don’t want to include program X</a:t>
            </a:r>
          </a:p>
          <a:p>
            <a:endParaRPr lang="en-US" baseline="0" dirty="0"/>
          </a:p>
          <a:p>
            <a:r>
              <a:rPr lang="en-US" baseline="0" dirty="0"/>
              <a:t>This information NEEDS to be saved somehow</a:t>
            </a:r>
            <a:endParaRPr lang="en-US" dirty="0"/>
          </a:p>
        </p:txBody>
      </p:sp>
      <p:sp>
        <p:nvSpPr>
          <p:cNvPr id="4" name="Slide Number Placeholder 3"/>
          <p:cNvSpPr>
            <a:spLocks noGrp="1"/>
          </p:cNvSpPr>
          <p:nvPr>
            <p:ph type="sldNum" sz="quarter" idx="10"/>
          </p:nvPr>
        </p:nvSpPr>
        <p:spPr/>
        <p:txBody>
          <a:bodyPr/>
          <a:lstStyle/>
          <a:p>
            <a:fld id="{4614D998-4D3A-43B3-8B64-22E1F22E92DC}" type="slidenum">
              <a:rPr lang="en-US" smtClean="0"/>
              <a:pPr/>
              <a:t>28</a:t>
            </a:fld>
            <a:endParaRPr lang="en-US"/>
          </a:p>
        </p:txBody>
      </p:sp>
    </p:spTree>
    <p:extLst>
      <p:ext uri="{BB962C8B-B14F-4D97-AF65-F5344CB8AC3E}">
        <p14:creationId xmlns:p14="http://schemas.microsoft.com/office/powerpoint/2010/main" val="5446726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workflow that I’m trying to convince</a:t>
            </a:r>
            <a:r>
              <a:rPr lang="en-US" baseline="0" dirty="0"/>
              <a:t> you about today.  This IS a reproducible workflow.  Blue boxes are steps that the analyst takes</a:t>
            </a:r>
            <a:endParaRPr lang="en-US" dirty="0"/>
          </a:p>
        </p:txBody>
      </p:sp>
      <p:sp>
        <p:nvSpPr>
          <p:cNvPr id="4" name="Slide Number Placeholder 3"/>
          <p:cNvSpPr>
            <a:spLocks noGrp="1"/>
          </p:cNvSpPr>
          <p:nvPr>
            <p:ph type="sldNum" sz="quarter" idx="10"/>
          </p:nvPr>
        </p:nvSpPr>
        <p:spPr/>
        <p:txBody>
          <a:bodyPr/>
          <a:lstStyle/>
          <a:p>
            <a:fld id="{4614D998-4D3A-43B3-8B64-22E1F22E92DC}" type="slidenum">
              <a:rPr lang="en-US" smtClean="0"/>
              <a:pPr/>
              <a:t>29</a:t>
            </a:fld>
            <a:endParaRPr lang="en-US"/>
          </a:p>
        </p:txBody>
      </p:sp>
    </p:spTree>
    <p:extLst>
      <p:ext uri="{BB962C8B-B14F-4D97-AF65-F5344CB8AC3E}">
        <p14:creationId xmlns:p14="http://schemas.microsoft.com/office/powerpoint/2010/main" val="25919803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10"/>
          </p:nvPr>
        </p:nvSpPr>
        <p:spPr/>
        <p:txBody>
          <a:bodyPr/>
          <a:lstStyle/>
          <a:p>
            <a:fld id="{4614D998-4D3A-43B3-8B64-22E1F22E92DC}" type="slidenum">
              <a:rPr lang="en-US" smtClean="0"/>
              <a:pPr/>
              <a:t>30</a:t>
            </a:fld>
            <a:endParaRPr lang="en-US"/>
          </a:p>
        </p:txBody>
      </p:sp>
    </p:spTree>
    <p:extLst>
      <p:ext uri="{BB962C8B-B14F-4D97-AF65-F5344CB8AC3E}">
        <p14:creationId xmlns:p14="http://schemas.microsoft.com/office/powerpoint/2010/main" val="13182932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10"/>
          </p:nvPr>
        </p:nvSpPr>
        <p:spPr/>
        <p:txBody>
          <a:bodyPr/>
          <a:lstStyle/>
          <a:p>
            <a:fld id="{4614D998-4D3A-43B3-8B64-22E1F22E92DC}" type="slidenum">
              <a:rPr lang="en-US" smtClean="0"/>
              <a:pPr/>
              <a:t>31</a:t>
            </a:fld>
            <a:endParaRPr lang="en-US"/>
          </a:p>
        </p:txBody>
      </p:sp>
    </p:spTree>
    <p:extLst>
      <p:ext uri="{BB962C8B-B14F-4D97-AF65-F5344CB8AC3E}">
        <p14:creationId xmlns:p14="http://schemas.microsoft.com/office/powerpoint/2010/main" val="31219415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we have our cleaned data</a:t>
            </a:r>
            <a:r>
              <a:rPr lang="en-US" baseline="0" dirty="0"/>
              <a:t> set, and it’s time for analysis.  </a:t>
            </a:r>
            <a:r>
              <a:rPr lang="en-US" dirty="0"/>
              <a:t>Same methods refers to saving your analysis</a:t>
            </a:r>
            <a:r>
              <a:rPr lang="en-US" baseline="0" dirty="0"/>
              <a:t> in a reproducible way</a:t>
            </a:r>
          </a:p>
          <a:p>
            <a:endParaRPr lang="en-US" baseline="0" dirty="0"/>
          </a:p>
          <a:p>
            <a:r>
              <a:rPr lang="en-US" baseline="0" dirty="0"/>
              <a:t>This section will be a list of techniques that make your analysis reproducible, with some examples of how to follow those techniques</a:t>
            </a:r>
          </a:p>
          <a:p>
            <a:endParaRPr lang="en-US" baseline="0" dirty="0"/>
          </a:p>
          <a:p>
            <a:r>
              <a:rPr lang="en-US" dirty="0"/>
              <a:t>These are the topics I’ll touch on here:</a:t>
            </a:r>
          </a:p>
          <a:p>
            <a:endParaRPr lang="en-US" dirty="0"/>
          </a:p>
          <a:p>
            <a:r>
              <a:rPr kumimoji="1" lang="en-US" sz="1200" b="1" kern="1200" dirty="0">
                <a:solidFill>
                  <a:schemeClr val="tx1"/>
                </a:solidFill>
                <a:latin typeface="Arial" charset="0"/>
                <a:ea typeface="+mn-ea"/>
                <a:cs typeface="+mn-cs"/>
              </a:rPr>
              <a:t>R (</a:t>
            </a:r>
            <a:r>
              <a:rPr kumimoji="1" lang="en-US" sz="1200" b="1" kern="1200" dirty="0" err="1">
                <a:solidFill>
                  <a:schemeClr val="tx1"/>
                </a:solidFill>
                <a:latin typeface="Arial" charset="0"/>
                <a:ea typeface="+mn-ea"/>
                <a:cs typeface="+mn-cs"/>
              </a:rPr>
              <a:t>matlab</a:t>
            </a:r>
            <a:r>
              <a:rPr kumimoji="1" lang="en-US" sz="1200" b="1" kern="1200" dirty="0">
                <a:solidFill>
                  <a:schemeClr val="tx1"/>
                </a:solidFill>
                <a:latin typeface="Arial" charset="0"/>
                <a:ea typeface="+mn-ea"/>
                <a:cs typeface="+mn-cs"/>
              </a:rPr>
              <a:t>, python, and other scripting language) users:</a:t>
            </a:r>
          </a:p>
          <a:p>
            <a:r>
              <a:rPr kumimoji="1" lang="en-US" sz="1200" kern="1200" dirty="0">
                <a:solidFill>
                  <a:schemeClr val="tx1"/>
                </a:solidFill>
                <a:latin typeface="Arial" charset="0"/>
                <a:ea typeface="+mn-ea"/>
                <a:cs typeface="+mn-cs"/>
              </a:rPr>
              <a:t>Write readable code, use R notebooks</a:t>
            </a:r>
          </a:p>
          <a:p>
            <a:pPr marL="457200" indent="-457200">
              <a:buFontTx/>
              <a:buChar char="-"/>
            </a:pPr>
            <a:endParaRPr kumimoji="1" lang="en-US" sz="1200" b="1" kern="1200" dirty="0">
              <a:solidFill>
                <a:schemeClr val="tx1"/>
              </a:solidFill>
              <a:latin typeface="Arial" charset="0"/>
              <a:ea typeface="+mn-ea"/>
              <a:cs typeface="+mn-cs"/>
            </a:endParaRPr>
          </a:p>
          <a:p>
            <a:r>
              <a:rPr kumimoji="1" lang="en-US" sz="1200" b="1" kern="1200" dirty="0">
                <a:solidFill>
                  <a:schemeClr val="tx1"/>
                </a:solidFill>
                <a:latin typeface="Arial" charset="0"/>
                <a:ea typeface="+mn-ea"/>
                <a:cs typeface="+mn-cs"/>
              </a:rPr>
              <a:t>JMP users:</a:t>
            </a:r>
            <a:r>
              <a:rPr kumimoji="1" lang="en-US" sz="1200" kern="1200" dirty="0">
                <a:solidFill>
                  <a:schemeClr val="tx1"/>
                </a:solidFill>
                <a:latin typeface="Arial" charset="0"/>
                <a:ea typeface="+mn-ea"/>
                <a:cs typeface="+mn-cs"/>
              </a:rPr>
              <a:t> </a:t>
            </a:r>
          </a:p>
          <a:p>
            <a:r>
              <a:rPr kumimoji="1" lang="en-US" sz="1200" kern="1200" dirty="0">
                <a:solidFill>
                  <a:schemeClr val="tx1"/>
                </a:solidFill>
                <a:latin typeface="Arial" charset="0"/>
                <a:ea typeface="+mn-ea"/>
                <a:cs typeface="+mn-cs"/>
              </a:rPr>
              <a:t>Save scripts that process data</a:t>
            </a:r>
          </a:p>
          <a:p>
            <a:pPr marL="457200" indent="-457200">
              <a:buFontTx/>
              <a:buChar char="-"/>
            </a:pPr>
            <a:endParaRPr kumimoji="1" lang="en-US" sz="1200" b="1" kern="1200" dirty="0">
              <a:solidFill>
                <a:schemeClr val="tx1"/>
              </a:solidFill>
              <a:latin typeface="Arial" charset="0"/>
              <a:ea typeface="+mn-ea"/>
              <a:cs typeface="+mn-cs"/>
            </a:endParaRPr>
          </a:p>
          <a:p>
            <a:r>
              <a:rPr kumimoji="1" lang="en-US" sz="1200" b="1" kern="1200" dirty="0">
                <a:solidFill>
                  <a:schemeClr val="tx1"/>
                </a:solidFill>
                <a:latin typeface="Arial" charset="0"/>
                <a:ea typeface="+mn-ea"/>
                <a:cs typeface="+mn-cs"/>
              </a:rPr>
              <a:t>Excel users:</a:t>
            </a:r>
            <a:r>
              <a:rPr kumimoji="1" lang="en-US" sz="1200" kern="1200" dirty="0">
                <a:solidFill>
                  <a:schemeClr val="tx1"/>
                </a:solidFill>
                <a:latin typeface="Arial" charset="0"/>
                <a:ea typeface="+mn-ea"/>
                <a:cs typeface="+mn-cs"/>
              </a:rPr>
              <a:t> </a:t>
            </a:r>
          </a:p>
          <a:p>
            <a:r>
              <a:rPr kumimoji="1" lang="en-US" sz="1200" kern="1200" dirty="0">
                <a:solidFill>
                  <a:schemeClr val="tx1"/>
                </a:solidFill>
                <a:latin typeface="Arial" charset="0"/>
                <a:ea typeface="+mn-ea"/>
                <a:cs typeface="+mn-cs"/>
              </a:rPr>
              <a:t>Use Power Query for data, include comments in analysis</a:t>
            </a:r>
          </a:p>
          <a:p>
            <a:pPr marL="457200" indent="-457200">
              <a:buFontTx/>
              <a:buChar char="-"/>
            </a:pPr>
            <a:endParaRPr kumimoji="1" lang="en-US" sz="1200" b="1" kern="1200" dirty="0">
              <a:solidFill>
                <a:schemeClr val="tx1"/>
              </a:solidFill>
              <a:latin typeface="Arial" charset="0"/>
              <a:ea typeface="+mn-ea"/>
              <a:cs typeface="+mn-cs"/>
            </a:endParaRPr>
          </a:p>
          <a:p>
            <a:r>
              <a:rPr kumimoji="1" lang="en-US" sz="1200" b="1" kern="1200" dirty="0">
                <a:solidFill>
                  <a:schemeClr val="tx1"/>
                </a:solidFill>
                <a:latin typeface="Arial" charset="0"/>
                <a:ea typeface="+mn-ea"/>
                <a:cs typeface="+mn-cs"/>
              </a:rPr>
              <a:t>Everyone: </a:t>
            </a:r>
          </a:p>
          <a:p>
            <a:r>
              <a:rPr kumimoji="1" lang="en-US" sz="1200" kern="1200" dirty="0">
                <a:solidFill>
                  <a:schemeClr val="tx1"/>
                </a:solidFill>
                <a:latin typeface="Arial" charset="0"/>
                <a:ea typeface="+mn-ea"/>
                <a:cs typeface="+mn-cs"/>
              </a:rPr>
              <a:t>Comment whenever possible, save your analysis, and be able to recreate every figure and table</a:t>
            </a:r>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4614D998-4D3A-43B3-8B64-22E1F22E92DC}" type="slidenum">
              <a:rPr lang="en-US" smtClean="0"/>
              <a:pPr/>
              <a:t>35</a:t>
            </a:fld>
            <a:endParaRPr lang="en-US"/>
          </a:p>
        </p:txBody>
      </p:sp>
    </p:spTree>
    <p:extLst>
      <p:ext uri="{BB962C8B-B14F-4D97-AF65-F5344CB8AC3E}">
        <p14:creationId xmlns:p14="http://schemas.microsoft.com/office/powerpoint/2010/main" val="1421024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Use descriptive variable names</a:t>
            </a:r>
          </a:p>
          <a:p>
            <a:endParaRPr lang="en-US" dirty="0"/>
          </a:p>
          <a:p>
            <a:r>
              <a:rPr lang="en-US" dirty="0"/>
              <a:t>Add comments to your code!</a:t>
            </a:r>
          </a:p>
          <a:p>
            <a:endParaRPr lang="en-US" dirty="0"/>
          </a:p>
          <a:p>
            <a:r>
              <a:rPr lang="en-US" dirty="0"/>
              <a:t>Utilize white space</a:t>
            </a:r>
          </a:p>
          <a:p>
            <a:endParaRPr lang="en-US" dirty="0"/>
          </a:p>
        </p:txBody>
      </p:sp>
      <p:sp>
        <p:nvSpPr>
          <p:cNvPr id="4" name="Slide Number Placeholder 3"/>
          <p:cNvSpPr>
            <a:spLocks noGrp="1"/>
          </p:cNvSpPr>
          <p:nvPr>
            <p:ph type="sldNum" sz="quarter" idx="10"/>
          </p:nvPr>
        </p:nvSpPr>
        <p:spPr/>
        <p:txBody>
          <a:bodyPr/>
          <a:lstStyle/>
          <a:p>
            <a:fld id="{4614D998-4D3A-43B3-8B64-22E1F22E92DC}" type="slidenum">
              <a:rPr lang="en-US" smtClean="0"/>
              <a:pPr/>
              <a:t>43</a:t>
            </a:fld>
            <a:endParaRPr lang="en-US"/>
          </a:p>
        </p:txBody>
      </p:sp>
    </p:spTree>
    <p:extLst>
      <p:ext uri="{BB962C8B-B14F-4D97-AF65-F5344CB8AC3E}">
        <p14:creationId xmlns:p14="http://schemas.microsoft.com/office/powerpoint/2010/main" val="28972846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Read pipe operator as “then”</a:t>
            </a:r>
          </a:p>
          <a:p>
            <a:r>
              <a:rPr lang="en-US" dirty="0"/>
              <a:t>Matt thinks of </a:t>
            </a:r>
            <a:r>
              <a:rPr lang="en-US" dirty="0" err="1"/>
              <a:t>little_bunny</a:t>
            </a:r>
            <a:r>
              <a:rPr lang="en-US" dirty="0"/>
              <a:t> as the subject; hop, scoop, and bop as verbs; and forest,</a:t>
            </a:r>
            <a:r>
              <a:rPr lang="en-US" baseline="0" dirty="0"/>
              <a:t> mice, and head as the objects</a:t>
            </a:r>
          </a:p>
          <a:p>
            <a:endParaRPr lang="en-US" baseline="0" dirty="0"/>
          </a:p>
          <a:p>
            <a:r>
              <a:rPr lang="en-US" dirty="0"/>
              <a:t>!!!!!!!!  But whatever language you use for your analysis, make it legible   !!!!!!!!!!!!!</a:t>
            </a:r>
          </a:p>
        </p:txBody>
      </p:sp>
      <p:sp>
        <p:nvSpPr>
          <p:cNvPr id="4" name="Slide Number Placeholder 3"/>
          <p:cNvSpPr>
            <a:spLocks noGrp="1"/>
          </p:cNvSpPr>
          <p:nvPr>
            <p:ph type="sldNum" sz="quarter" idx="10"/>
          </p:nvPr>
        </p:nvSpPr>
        <p:spPr/>
        <p:txBody>
          <a:bodyPr/>
          <a:lstStyle/>
          <a:p>
            <a:fld id="{4614D998-4D3A-43B3-8B64-22E1F22E92DC}" type="slidenum">
              <a:rPr lang="en-US" smtClean="0"/>
              <a:pPr/>
              <a:t>48</a:t>
            </a:fld>
            <a:endParaRPr lang="en-US"/>
          </a:p>
        </p:txBody>
      </p:sp>
    </p:spTree>
    <p:extLst>
      <p:ext uri="{BB962C8B-B14F-4D97-AF65-F5344CB8AC3E}">
        <p14:creationId xmlns:p14="http://schemas.microsoft.com/office/powerpoint/2010/main" val="18650924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absolutely goes above and beyond.  Theory is written all round to show what he’s calculating</a:t>
            </a:r>
          </a:p>
        </p:txBody>
      </p:sp>
      <p:sp>
        <p:nvSpPr>
          <p:cNvPr id="4" name="Slide Number Placeholder 3"/>
          <p:cNvSpPr>
            <a:spLocks noGrp="1"/>
          </p:cNvSpPr>
          <p:nvPr>
            <p:ph type="sldNum" sz="quarter" idx="10"/>
          </p:nvPr>
        </p:nvSpPr>
        <p:spPr/>
        <p:txBody>
          <a:bodyPr/>
          <a:lstStyle/>
          <a:p>
            <a:fld id="{4614D998-4D3A-43B3-8B64-22E1F22E92DC}" type="slidenum">
              <a:rPr lang="en-US" smtClean="0"/>
              <a:pPr/>
              <a:t>51</a:t>
            </a:fld>
            <a:endParaRPr lang="en-US"/>
          </a:p>
        </p:txBody>
      </p:sp>
    </p:spTree>
    <p:extLst>
      <p:ext uri="{BB962C8B-B14F-4D97-AF65-F5344CB8AC3E}">
        <p14:creationId xmlns:p14="http://schemas.microsoft.com/office/powerpoint/2010/main" val="17951060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example, say you want to compute the 3 year average in 2016 dollars</a:t>
            </a:r>
          </a:p>
        </p:txBody>
      </p:sp>
      <p:sp>
        <p:nvSpPr>
          <p:cNvPr id="4" name="Slide Number Placeholder 3"/>
          <p:cNvSpPr>
            <a:spLocks noGrp="1"/>
          </p:cNvSpPr>
          <p:nvPr>
            <p:ph type="sldNum" sz="quarter" idx="10"/>
          </p:nvPr>
        </p:nvSpPr>
        <p:spPr/>
        <p:txBody>
          <a:bodyPr/>
          <a:lstStyle/>
          <a:p>
            <a:fld id="{4614D998-4D3A-43B3-8B64-22E1F22E92DC}" type="slidenum">
              <a:rPr lang="en-US" smtClean="0"/>
              <a:pPr/>
              <a:t>55</a:t>
            </a:fld>
            <a:endParaRPr lang="en-US"/>
          </a:p>
        </p:txBody>
      </p:sp>
    </p:spTree>
    <p:extLst>
      <p:ext uri="{BB962C8B-B14F-4D97-AF65-F5344CB8AC3E}">
        <p14:creationId xmlns:p14="http://schemas.microsoft.com/office/powerpoint/2010/main" val="32148404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includes</a:t>
            </a:r>
            <a:r>
              <a:rPr lang="en-US" baseline="0" dirty="0"/>
              <a:t> the raw data and any “processed” version, plus a record of whatever decisions were made to go from one to the next. Ideally, this is in the form of a script so that the processed file can be re-generated on demand.</a:t>
            </a:r>
          </a:p>
          <a:p>
            <a:endParaRPr lang="en-US" baseline="0" dirty="0"/>
          </a:p>
          <a:p>
            <a:r>
              <a:rPr lang="en-US" baseline="0" dirty="0"/>
              <a:t>Basically, you can take the data “from scratch” in some sense</a:t>
            </a:r>
          </a:p>
          <a:p>
            <a:r>
              <a:rPr lang="en-US" baseline="0" dirty="0"/>
              <a:t> </a:t>
            </a:r>
            <a:endParaRPr lang="en-US" dirty="0"/>
          </a:p>
        </p:txBody>
      </p:sp>
      <p:sp>
        <p:nvSpPr>
          <p:cNvPr id="4" name="Slide Number Placeholder 3"/>
          <p:cNvSpPr>
            <a:spLocks noGrp="1"/>
          </p:cNvSpPr>
          <p:nvPr>
            <p:ph type="sldNum" sz="quarter" idx="10"/>
          </p:nvPr>
        </p:nvSpPr>
        <p:spPr/>
        <p:txBody>
          <a:bodyPr/>
          <a:lstStyle/>
          <a:p>
            <a:fld id="{4614D998-4D3A-43B3-8B64-22E1F22E92DC}" type="slidenum">
              <a:rPr lang="en-US" smtClean="0"/>
              <a:pPr/>
              <a:t>4</a:t>
            </a:fld>
            <a:endParaRPr lang="en-US"/>
          </a:p>
        </p:txBody>
      </p:sp>
    </p:spTree>
    <p:extLst>
      <p:ext uri="{BB962C8B-B14F-4D97-AF65-F5344CB8AC3E}">
        <p14:creationId xmlns:p14="http://schemas.microsoft.com/office/powerpoint/2010/main" val="23329183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CAN do it by hand, but prone to errors, not easily reproducible</a:t>
            </a:r>
          </a:p>
          <a:p>
            <a:endParaRPr lang="en-US" dirty="0"/>
          </a:p>
          <a:p>
            <a:r>
              <a:rPr lang="en-US" dirty="0"/>
              <a:t>Want</a:t>
            </a:r>
            <a:r>
              <a:rPr lang="en-US" baseline="0" dirty="0"/>
              <a:t> to group by both country and type</a:t>
            </a:r>
            <a:endParaRPr lang="en-US" dirty="0"/>
          </a:p>
        </p:txBody>
      </p:sp>
      <p:sp>
        <p:nvSpPr>
          <p:cNvPr id="4" name="Slide Number Placeholder 3"/>
          <p:cNvSpPr>
            <a:spLocks noGrp="1"/>
          </p:cNvSpPr>
          <p:nvPr>
            <p:ph type="sldNum" sz="quarter" idx="10"/>
          </p:nvPr>
        </p:nvSpPr>
        <p:spPr/>
        <p:txBody>
          <a:bodyPr/>
          <a:lstStyle/>
          <a:p>
            <a:fld id="{4614D998-4D3A-43B3-8B64-22E1F22E92DC}" type="slidenum">
              <a:rPr lang="en-US" smtClean="0"/>
              <a:pPr/>
              <a:t>57</a:t>
            </a:fld>
            <a:endParaRPr lang="en-US"/>
          </a:p>
        </p:txBody>
      </p:sp>
    </p:spTree>
    <p:extLst>
      <p:ext uri="{BB962C8B-B14F-4D97-AF65-F5344CB8AC3E}">
        <p14:creationId xmlns:p14="http://schemas.microsoft.com/office/powerpoint/2010/main" val="8769581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Also saves it in a new sheet and saves the script to get there</a:t>
            </a:r>
          </a:p>
        </p:txBody>
      </p:sp>
      <p:sp>
        <p:nvSpPr>
          <p:cNvPr id="4" name="Slide Number Placeholder 3"/>
          <p:cNvSpPr>
            <a:spLocks noGrp="1"/>
          </p:cNvSpPr>
          <p:nvPr>
            <p:ph type="sldNum" sz="quarter" idx="10"/>
          </p:nvPr>
        </p:nvSpPr>
        <p:spPr/>
        <p:txBody>
          <a:bodyPr/>
          <a:lstStyle/>
          <a:p>
            <a:fld id="{4614D998-4D3A-43B3-8B64-22E1F22E92DC}" type="slidenum">
              <a:rPr lang="en-US" smtClean="0"/>
              <a:pPr/>
              <a:t>59</a:t>
            </a:fld>
            <a:endParaRPr lang="en-US"/>
          </a:p>
        </p:txBody>
      </p:sp>
    </p:spTree>
    <p:extLst>
      <p:ext uri="{BB962C8B-B14F-4D97-AF65-F5344CB8AC3E}">
        <p14:creationId xmlns:p14="http://schemas.microsoft.com/office/powerpoint/2010/main" val="32365955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wrap-up section.  </a:t>
            </a:r>
          </a:p>
        </p:txBody>
      </p:sp>
      <p:sp>
        <p:nvSpPr>
          <p:cNvPr id="4" name="Slide Number Placeholder 3"/>
          <p:cNvSpPr>
            <a:spLocks noGrp="1"/>
          </p:cNvSpPr>
          <p:nvPr>
            <p:ph type="sldNum" sz="quarter" idx="10"/>
          </p:nvPr>
        </p:nvSpPr>
        <p:spPr/>
        <p:txBody>
          <a:bodyPr/>
          <a:lstStyle/>
          <a:p>
            <a:fld id="{4614D998-4D3A-43B3-8B64-22E1F22E92DC}" type="slidenum">
              <a:rPr lang="en-US" smtClean="0"/>
              <a:pPr/>
              <a:t>61</a:t>
            </a:fld>
            <a:endParaRPr lang="en-US"/>
          </a:p>
        </p:txBody>
      </p:sp>
    </p:spTree>
    <p:extLst>
      <p:ext uri="{BB962C8B-B14F-4D97-AF65-F5344CB8AC3E}">
        <p14:creationId xmlns:p14="http://schemas.microsoft.com/office/powerpoint/2010/main" val="18619158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“Same methods” means that whatever tool or script you used is also saved in a way that it can be applied directly to your data</a:t>
            </a:r>
          </a:p>
          <a:p>
            <a:endParaRPr lang="en-US" dirty="0"/>
          </a:p>
          <a:p>
            <a:r>
              <a:rPr lang="en-US" dirty="0"/>
              <a:t>Think of</a:t>
            </a:r>
            <a:r>
              <a:rPr lang="en-US" baseline="0" dirty="0"/>
              <a:t> it like a list of specific actions or decisions that lead to the analysis</a:t>
            </a:r>
          </a:p>
          <a:p>
            <a:endParaRPr lang="en-US" baseline="0" dirty="0"/>
          </a:p>
          <a:p>
            <a:r>
              <a:rPr lang="en-US" baseline="0" dirty="0"/>
              <a:t>The idea is that given the decisions you’ve made as a researcher (which data to include/exclude, which tool to use for your analysis, which factors you think are important, etc.), the NUMBERS should not change. You should be able to get those exact same numbers back whenever you want, on demand. Other people should be able to get those exact same numbers back if you provide them a list of those research decisions and the tools you used to implement them. </a:t>
            </a:r>
            <a:endParaRPr lang="en-US" dirty="0"/>
          </a:p>
        </p:txBody>
      </p:sp>
      <p:sp>
        <p:nvSpPr>
          <p:cNvPr id="4" name="Slide Number Placeholder 3"/>
          <p:cNvSpPr>
            <a:spLocks noGrp="1"/>
          </p:cNvSpPr>
          <p:nvPr>
            <p:ph type="sldNum" sz="quarter" idx="10"/>
          </p:nvPr>
        </p:nvSpPr>
        <p:spPr/>
        <p:txBody>
          <a:bodyPr/>
          <a:lstStyle/>
          <a:p>
            <a:fld id="{4614D998-4D3A-43B3-8B64-22E1F22E92DC}" type="slidenum">
              <a:rPr lang="en-US" smtClean="0"/>
              <a:pPr/>
              <a:t>5</a:t>
            </a:fld>
            <a:endParaRPr lang="en-US"/>
          </a:p>
        </p:txBody>
      </p:sp>
    </p:spTree>
    <p:extLst>
      <p:ext uri="{BB962C8B-B14F-4D97-AF65-F5344CB8AC3E}">
        <p14:creationId xmlns:p14="http://schemas.microsoft.com/office/powerpoint/2010/main" val="25952610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“Same results” means that when you (or anyone else) apply your methods to your data, the same outputs are produced every time.   Outputs</a:t>
            </a:r>
            <a:r>
              <a:rPr lang="en-US" baseline="0" dirty="0"/>
              <a:t> include numbers such as point estimates an confidence intervals as well as graphics or plots.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b="1" dirty="0"/>
              <a:t>IDA preserves institutional knowledge independent of researcher</a:t>
            </a:r>
          </a:p>
          <a:p>
            <a:endParaRPr lang="en-US" dirty="0"/>
          </a:p>
        </p:txBody>
      </p:sp>
      <p:sp>
        <p:nvSpPr>
          <p:cNvPr id="4" name="Slide Number Placeholder 3"/>
          <p:cNvSpPr>
            <a:spLocks noGrp="1"/>
          </p:cNvSpPr>
          <p:nvPr>
            <p:ph type="sldNum" sz="quarter" idx="10"/>
          </p:nvPr>
        </p:nvSpPr>
        <p:spPr/>
        <p:txBody>
          <a:bodyPr/>
          <a:lstStyle/>
          <a:p>
            <a:fld id="{4614D998-4D3A-43B3-8B64-22E1F22E92DC}" type="slidenum">
              <a:rPr lang="en-US" smtClean="0"/>
              <a:pPr/>
              <a:t>6</a:t>
            </a:fld>
            <a:endParaRPr lang="en-US"/>
          </a:p>
        </p:txBody>
      </p:sp>
    </p:spTree>
    <p:extLst>
      <p:ext uri="{BB962C8B-B14F-4D97-AF65-F5344CB8AC3E}">
        <p14:creationId xmlns:p14="http://schemas.microsoft.com/office/powerpoint/2010/main" val="33474994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 just “Here are my results, trust me.”</a:t>
            </a:r>
          </a:p>
          <a:p>
            <a:endParaRPr lang="en-US" dirty="0"/>
          </a:p>
          <a:p>
            <a:r>
              <a:rPr lang="en-US" dirty="0"/>
              <a:t>Can go step-by-step</a:t>
            </a:r>
          </a:p>
          <a:p>
            <a:endParaRPr lang="en-US" dirty="0"/>
          </a:p>
          <a:p>
            <a:r>
              <a:rPr lang="en-US" dirty="0"/>
              <a:t>Same</a:t>
            </a:r>
            <a:r>
              <a:rPr lang="en-US" baseline="0" dirty="0"/>
              <a:t> numbers every time</a:t>
            </a:r>
          </a:p>
          <a:p>
            <a:endParaRPr lang="en-US" baseline="0" dirty="0"/>
          </a:p>
          <a:p>
            <a:r>
              <a:rPr lang="en-US" baseline="0" dirty="0"/>
              <a:t>Credible and defensible</a:t>
            </a:r>
          </a:p>
          <a:p>
            <a:endParaRPr lang="en-US" baseline="0" dirty="0"/>
          </a:p>
          <a:p>
            <a:r>
              <a:rPr lang="en-US" baseline="0" dirty="0"/>
              <a:t>The OTA can say “trust me” as well. Being able to back up a result with documented decision making and a reproducible result makes it so you’re not just arguing over whose reputation is better. </a:t>
            </a:r>
            <a:endParaRPr lang="en-US" dirty="0"/>
          </a:p>
        </p:txBody>
      </p:sp>
      <p:sp>
        <p:nvSpPr>
          <p:cNvPr id="4" name="Slide Number Placeholder 3"/>
          <p:cNvSpPr>
            <a:spLocks noGrp="1"/>
          </p:cNvSpPr>
          <p:nvPr>
            <p:ph type="sldNum" sz="quarter" idx="10"/>
          </p:nvPr>
        </p:nvSpPr>
        <p:spPr/>
        <p:txBody>
          <a:bodyPr/>
          <a:lstStyle/>
          <a:p>
            <a:fld id="{4614D998-4D3A-43B3-8B64-22E1F22E92DC}" type="slidenum">
              <a:rPr lang="en-US" smtClean="0"/>
              <a:pPr/>
              <a:t>16</a:t>
            </a:fld>
            <a:endParaRPr lang="en-US"/>
          </a:p>
        </p:txBody>
      </p:sp>
    </p:spTree>
    <p:extLst>
      <p:ext uri="{BB962C8B-B14F-4D97-AF65-F5344CB8AC3E}">
        <p14:creationId xmlns:p14="http://schemas.microsoft.com/office/powerpoint/2010/main" val="35418347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More responsive to the sponsor. Less work down the line.</a:t>
            </a:r>
          </a:p>
        </p:txBody>
      </p:sp>
      <p:sp>
        <p:nvSpPr>
          <p:cNvPr id="4" name="Slide Number Placeholder 3"/>
          <p:cNvSpPr>
            <a:spLocks noGrp="1"/>
          </p:cNvSpPr>
          <p:nvPr>
            <p:ph type="sldNum" sz="quarter" idx="10"/>
          </p:nvPr>
        </p:nvSpPr>
        <p:spPr/>
        <p:txBody>
          <a:bodyPr/>
          <a:lstStyle/>
          <a:p>
            <a:fld id="{4614D998-4D3A-43B3-8B64-22E1F22E92DC}" type="slidenum">
              <a:rPr lang="en-US" smtClean="0"/>
              <a:pPr/>
              <a:t>17</a:t>
            </a:fld>
            <a:endParaRPr lang="en-US"/>
          </a:p>
        </p:txBody>
      </p:sp>
    </p:spTree>
    <p:extLst>
      <p:ext uri="{BB962C8B-B14F-4D97-AF65-F5344CB8AC3E}">
        <p14:creationId xmlns:p14="http://schemas.microsoft.com/office/powerpoint/2010/main" val="36415177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Minimize</a:t>
            </a:r>
            <a:r>
              <a:rPr lang="en-US" baseline="0" dirty="0"/>
              <a:t> the opportunity for errors in arithmetic and transcription. While small, these can be embarrassing and damage credibility</a:t>
            </a:r>
          </a:p>
          <a:p>
            <a:endParaRPr lang="en-US" baseline="0" dirty="0"/>
          </a:p>
          <a:p>
            <a:r>
              <a:rPr lang="en-US" baseline="0" dirty="0"/>
              <a:t>Mention “swivel chair method” I heard about on the project where VA was modernizing their electronic health records.</a:t>
            </a:r>
          </a:p>
        </p:txBody>
      </p:sp>
      <p:sp>
        <p:nvSpPr>
          <p:cNvPr id="4" name="Slide Number Placeholder 3"/>
          <p:cNvSpPr>
            <a:spLocks noGrp="1"/>
          </p:cNvSpPr>
          <p:nvPr>
            <p:ph type="sldNum" sz="quarter" idx="10"/>
          </p:nvPr>
        </p:nvSpPr>
        <p:spPr/>
        <p:txBody>
          <a:bodyPr/>
          <a:lstStyle/>
          <a:p>
            <a:fld id="{4614D998-4D3A-43B3-8B64-22E1F22E92DC}" type="slidenum">
              <a:rPr lang="en-US" smtClean="0"/>
              <a:pPr/>
              <a:t>18</a:t>
            </a:fld>
            <a:endParaRPr lang="en-US"/>
          </a:p>
        </p:txBody>
      </p:sp>
    </p:spTree>
    <p:extLst>
      <p:ext uri="{BB962C8B-B14F-4D97-AF65-F5344CB8AC3E}">
        <p14:creationId xmlns:p14="http://schemas.microsoft.com/office/powerpoint/2010/main" val="15108929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Being able to</a:t>
            </a:r>
            <a:r>
              <a:rPr lang="en-US" baseline="0" dirty="0"/>
              <a:t> reproduce analysis soup-to-nuts makes it easier to catch errors introduced by manual changes and verify that the numbers you’re putting in the report are the right numbers from your analysis</a:t>
            </a:r>
            <a:endParaRPr lang="en-US" dirty="0"/>
          </a:p>
        </p:txBody>
      </p:sp>
      <p:sp>
        <p:nvSpPr>
          <p:cNvPr id="4" name="Slide Number Placeholder 3"/>
          <p:cNvSpPr>
            <a:spLocks noGrp="1"/>
          </p:cNvSpPr>
          <p:nvPr>
            <p:ph type="sldNum" sz="quarter" idx="10"/>
          </p:nvPr>
        </p:nvSpPr>
        <p:spPr/>
        <p:txBody>
          <a:bodyPr/>
          <a:lstStyle/>
          <a:p>
            <a:fld id="{4614D998-4D3A-43B3-8B64-22E1F22E92DC}" type="slidenum">
              <a:rPr lang="en-US" smtClean="0"/>
              <a:pPr/>
              <a:t>19</a:t>
            </a:fld>
            <a:endParaRPr lang="en-US"/>
          </a:p>
        </p:txBody>
      </p:sp>
    </p:spTree>
    <p:extLst>
      <p:ext uri="{BB962C8B-B14F-4D97-AF65-F5344CB8AC3E}">
        <p14:creationId xmlns:p14="http://schemas.microsoft.com/office/powerpoint/2010/main" val="36002049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 going to go</a:t>
            </a:r>
            <a:r>
              <a:rPr lang="en-US" baseline="0" dirty="0"/>
              <a:t> into detail about what we mean by “same data” and “same methods” and how they relate to reproducible research, as well as provide a few examples of how to make your work reproducible</a:t>
            </a:r>
          </a:p>
          <a:p>
            <a:endParaRPr lang="en-US" baseline="0" dirty="0"/>
          </a:p>
          <a:p>
            <a:r>
              <a:rPr lang="en-US" baseline="0" dirty="0"/>
              <a:t>Format of my section: I’ll give you a technique and then some suggestions for how to get there.  The ideas are platform agnostic</a:t>
            </a:r>
          </a:p>
          <a:p>
            <a:endParaRPr lang="en-US" baseline="0" dirty="0"/>
          </a:p>
          <a:p>
            <a:r>
              <a:rPr lang="en-US" baseline="0" dirty="0"/>
              <a:t>I’ll start with what it means to use the same data.  </a:t>
            </a:r>
          </a:p>
          <a:p>
            <a:endParaRPr lang="en-US" baseline="0" dirty="0"/>
          </a:p>
          <a:p>
            <a:r>
              <a:rPr lang="en-US" baseline="0" dirty="0"/>
              <a:t>You want to take whatever data you have and put in in an analyzable format, and you want that conversion to be reproducible.  The best format for analysis is called tidy data</a:t>
            </a:r>
            <a:endParaRPr lang="en-US" dirty="0"/>
          </a:p>
        </p:txBody>
      </p:sp>
      <p:sp>
        <p:nvSpPr>
          <p:cNvPr id="4" name="Slide Number Placeholder 3"/>
          <p:cNvSpPr>
            <a:spLocks noGrp="1"/>
          </p:cNvSpPr>
          <p:nvPr>
            <p:ph type="sldNum" sz="quarter" idx="10"/>
          </p:nvPr>
        </p:nvSpPr>
        <p:spPr/>
        <p:txBody>
          <a:bodyPr/>
          <a:lstStyle/>
          <a:p>
            <a:fld id="{4614D998-4D3A-43B3-8B64-22E1F22E92DC}" type="slidenum">
              <a:rPr lang="en-US" smtClean="0"/>
              <a:pPr/>
              <a:t>20</a:t>
            </a:fld>
            <a:endParaRPr lang="en-US"/>
          </a:p>
        </p:txBody>
      </p:sp>
    </p:spTree>
    <p:extLst>
      <p:ext uri="{BB962C8B-B14F-4D97-AF65-F5344CB8AC3E}">
        <p14:creationId xmlns:p14="http://schemas.microsoft.com/office/powerpoint/2010/main" val="6240532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9" name="Rectangle 22"/>
          <p:cNvSpPr>
            <a:spLocks noChangeArrowheads="1"/>
          </p:cNvSpPr>
          <p:nvPr userDrawn="1"/>
        </p:nvSpPr>
        <p:spPr bwMode="auto">
          <a:xfrm>
            <a:off x="2667000" y="5770120"/>
            <a:ext cx="6858000" cy="838201"/>
          </a:xfrm>
          <a:prstGeom prst="rect">
            <a:avLst/>
          </a:prstGeom>
          <a:noFill/>
          <a:ln w="9525">
            <a:noFill/>
            <a:miter lim="800000"/>
            <a:headEnd/>
            <a:tailEnd/>
          </a:ln>
        </p:spPr>
        <p:txBody>
          <a:bodyPr/>
          <a:lstStyle/>
          <a:p>
            <a:pPr algn="ctr"/>
            <a:r>
              <a:rPr lang="en-US" sz="2400" b="1" kern="1200" dirty="0">
                <a:solidFill>
                  <a:srgbClr val="000000"/>
                </a:solidFill>
                <a:latin typeface="+mj-lt"/>
                <a:ea typeface="+mn-ea"/>
                <a:cs typeface="+mn-cs"/>
              </a:rPr>
              <a:t>Institute for Defense</a:t>
            </a:r>
            <a:r>
              <a:rPr lang="en-US" sz="2400" b="1" kern="1200" baseline="0" dirty="0">
                <a:solidFill>
                  <a:srgbClr val="000000"/>
                </a:solidFill>
                <a:latin typeface="+mj-lt"/>
                <a:ea typeface="+mn-ea"/>
                <a:cs typeface="+mn-cs"/>
              </a:rPr>
              <a:t> Analyses</a:t>
            </a:r>
            <a:br>
              <a:rPr lang="en-US" sz="1600" b="1" kern="1200" dirty="0">
                <a:solidFill>
                  <a:srgbClr val="000000"/>
                </a:solidFill>
                <a:latin typeface="+mj-lt"/>
                <a:ea typeface="+mn-ea"/>
                <a:cs typeface="+mn-cs"/>
              </a:rPr>
            </a:br>
            <a:r>
              <a:rPr lang="en-US" sz="1400" kern="1200" dirty="0">
                <a:solidFill>
                  <a:srgbClr val="000000"/>
                </a:solidFill>
                <a:latin typeface="+mj-lt"/>
                <a:ea typeface="+mn-ea"/>
                <a:cs typeface="+mn-cs"/>
              </a:rPr>
              <a:t>730 East Glebe Road </a:t>
            </a:r>
            <a:r>
              <a:rPr lang="en-US" sz="1200" kern="1200" dirty="0">
                <a:solidFill>
                  <a:srgbClr val="980038"/>
                </a:solidFill>
                <a:latin typeface="+mj-lt"/>
                <a:ea typeface="+mn-ea"/>
                <a:cs typeface="+mn-cs"/>
                <a:sym typeface="Wingdings" pitchFamily="2" charset="2"/>
              </a:rPr>
              <a:t></a:t>
            </a:r>
            <a:r>
              <a:rPr lang="en-US" sz="1400" kern="1200" dirty="0">
                <a:solidFill>
                  <a:srgbClr val="000000"/>
                </a:solidFill>
                <a:latin typeface="+mj-lt"/>
                <a:ea typeface="+mn-ea"/>
                <a:cs typeface="+mn-cs"/>
              </a:rPr>
              <a:t> Alexandria, Virginia 22305</a:t>
            </a:r>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200" y="381000"/>
            <a:ext cx="1246076" cy="572089"/>
          </a:xfrm>
          <a:prstGeom prst="rect">
            <a:avLst/>
          </a:prstGeom>
        </p:spPr>
      </p:pic>
      <p:sp>
        <p:nvSpPr>
          <p:cNvPr id="11" name="Text Placeholder 2"/>
          <p:cNvSpPr>
            <a:spLocks noGrp="1"/>
          </p:cNvSpPr>
          <p:nvPr>
            <p:ph type="body" sz="quarter" idx="17" hasCustomPrompt="1"/>
          </p:nvPr>
        </p:nvSpPr>
        <p:spPr>
          <a:xfrm>
            <a:off x="508674" y="1524000"/>
            <a:ext cx="11239500" cy="1295400"/>
          </a:xfrm>
          <a:prstGeom prst="rect">
            <a:avLst/>
          </a:prstGeom>
        </p:spPr>
        <p:txBody>
          <a:bodyPr>
            <a:normAutofit/>
          </a:bodyPr>
          <a:lstStyle>
            <a:lvl1pPr marL="0" indent="0" algn="ctr">
              <a:buNone/>
              <a:defRPr sz="3200" b="1">
                <a:latin typeface="+mn-lt"/>
              </a:defRPr>
            </a:lvl1pPr>
          </a:lstStyle>
          <a:p>
            <a:pPr lvl="0"/>
            <a:r>
              <a:rPr lang="en-US" dirty="0"/>
              <a:t>Click to add presentation title</a:t>
            </a:r>
          </a:p>
        </p:txBody>
      </p:sp>
      <p:sp>
        <p:nvSpPr>
          <p:cNvPr id="12" name="Text Placeholder 2"/>
          <p:cNvSpPr>
            <a:spLocks noGrp="1"/>
          </p:cNvSpPr>
          <p:nvPr>
            <p:ph type="body" sz="quarter" idx="18" hasCustomPrompt="1"/>
          </p:nvPr>
        </p:nvSpPr>
        <p:spPr>
          <a:xfrm>
            <a:off x="476250" y="3124199"/>
            <a:ext cx="11239500" cy="1476983"/>
          </a:xfrm>
          <a:prstGeom prst="rect">
            <a:avLst/>
          </a:prstGeom>
        </p:spPr>
        <p:txBody>
          <a:bodyPr>
            <a:normAutofit/>
          </a:bodyPr>
          <a:lstStyle>
            <a:lvl1pPr marL="0" indent="0" algn="ctr">
              <a:buNone/>
              <a:defRPr sz="2400"/>
            </a:lvl1pPr>
          </a:lstStyle>
          <a:p>
            <a:pPr lvl="0"/>
            <a:r>
              <a:rPr lang="en-US" dirty="0"/>
              <a:t>Click to add authors</a:t>
            </a:r>
          </a:p>
        </p:txBody>
      </p:sp>
      <p:sp>
        <p:nvSpPr>
          <p:cNvPr id="14" name="Text Placeholder 2"/>
          <p:cNvSpPr>
            <a:spLocks noGrp="1"/>
          </p:cNvSpPr>
          <p:nvPr>
            <p:ph type="body" sz="quarter" idx="19" hasCustomPrompt="1"/>
          </p:nvPr>
        </p:nvSpPr>
        <p:spPr>
          <a:xfrm>
            <a:off x="508674" y="4706571"/>
            <a:ext cx="11239500" cy="457200"/>
          </a:xfrm>
          <a:prstGeom prst="rect">
            <a:avLst/>
          </a:prstGeom>
        </p:spPr>
        <p:txBody>
          <a:bodyPr>
            <a:normAutofit/>
          </a:bodyPr>
          <a:lstStyle>
            <a:lvl1pPr marL="0" indent="0" algn="ctr">
              <a:buNone/>
              <a:defRPr sz="1800"/>
            </a:lvl1pPr>
          </a:lstStyle>
          <a:p>
            <a:pPr lvl="0"/>
            <a:r>
              <a:rPr lang="en-US" dirty="0"/>
              <a:t>Click to add date</a:t>
            </a:r>
          </a:p>
        </p:txBody>
      </p:sp>
    </p:spTree>
    <p:extLst>
      <p:ext uri="{BB962C8B-B14F-4D97-AF65-F5344CB8AC3E}">
        <p14:creationId xmlns:p14="http://schemas.microsoft.com/office/powerpoint/2010/main" val="40676381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ection Header">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304800" y="3092370"/>
            <a:ext cx="11582400" cy="577081"/>
          </a:xfrm>
        </p:spPr>
        <p:txBody>
          <a:bodyPr wrap="square">
            <a:spAutoFit/>
          </a:bodyPr>
          <a:lstStyle>
            <a:lvl1pPr marL="0" indent="0" algn="ctr">
              <a:buNone/>
              <a:defRPr sz="3500" b="1" baseline="0">
                <a:solidFill>
                  <a:schemeClr val="tx1"/>
                </a:solidFill>
                <a:latin typeface="Lato" panose="020F0502020204030203" pitchFamily="34" charset="0"/>
              </a:defRPr>
            </a:lvl1pPr>
          </a:lstStyle>
          <a:p>
            <a:pPr lvl="0"/>
            <a:r>
              <a:rPr lang="en-US" dirty="0"/>
              <a:t>Section header</a:t>
            </a:r>
          </a:p>
        </p:txBody>
      </p:sp>
      <p:sp>
        <p:nvSpPr>
          <p:cNvPr id="7" name="Slide Number Placeholder 1"/>
          <p:cNvSpPr>
            <a:spLocks noGrp="1"/>
          </p:cNvSpPr>
          <p:nvPr>
            <p:ph type="sldNum" sz="quarter" idx="4"/>
          </p:nvPr>
        </p:nvSpPr>
        <p:spPr>
          <a:xfrm>
            <a:off x="11379200" y="6492876"/>
            <a:ext cx="812800" cy="365125"/>
          </a:xfrm>
          <a:prstGeom prst="rect">
            <a:avLst/>
          </a:prstGeom>
        </p:spPr>
        <p:txBody>
          <a:bodyPr vert="horz" lIns="91440" tIns="45720" rIns="91440" bIns="45720" rtlCol="0" anchor="b" anchorCtr="0"/>
          <a:lstStyle>
            <a:lvl1pPr algn="r">
              <a:defRPr sz="1000">
                <a:solidFill>
                  <a:schemeClr val="accent1">
                    <a:lumMod val="60000"/>
                    <a:lumOff val="40000"/>
                  </a:schemeClr>
                </a:solidFill>
                <a:latin typeface="Lato" panose="020F0502020204030203" pitchFamily="34" charset="0"/>
              </a:defRPr>
            </a:lvl1pPr>
          </a:lstStyle>
          <a:p>
            <a:fld id="{BAB60FF9-C0B8-43F3-9D3C-DA8285A02D4E}" type="slidenum">
              <a:rPr lang="en-US" smtClean="0"/>
              <a:pPr/>
              <a:t>‹#›</a:t>
            </a:fld>
            <a:endParaRPr lang="en-US" dirty="0"/>
          </a:p>
        </p:txBody>
      </p:sp>
    </p:spTree>
    <p:extLst>
      <p:ext uri="{BB962C8B-B14F-4D97-AF65-F5344CB8AC3E}">
        <p14:creationId xmlns:p14="http://schemas.microsoft.com/office/powerpoint/2010/main" val="37401664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cSld name="Top Takeawa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Put the takeaway here</a:t>
            </a:r>
          </a:p>
        </p:txBody>
      </p:sp>
      <p:sp>
        <p:nvSpPr>
          <p:cNvPr id="4" name="Slide Number Placeholder 1"/>
          <p:cNvSpPr>
            <a:spLocks noGrp="1"/>
          </p:cNvSpPr>
          <p:nvPr>
            <p:ph type="sldNum" sz="quarter" idx="4"/>
          </p:nvPr>
        </p:nvSpPr>
        <p:spPr>
          <a:xfrm>
            <a:off x="11379200" y="6492876"/>
            <a:ext cx="812800" cy="365125"/>
          </a:xfrm>
          <a:prstGeom prst="rect">
            <a:avLst/>
          </a:prstGeom>
        </p:spPr>
        <p:txBody>
          <a:bodyPr vert="horz" lIns="91440" tIns="45720" rIns="91440" bIns="45720" rtlCol="0" anchor="b" anchorCtr="0"/>
          <a:lstStyle>
            <a:lvl1pPr algn="r">
              <a:defRPr sz="1000">
                <a:solidFill>
                  <a:schemeClr val="bg1">
                    <a:lumMod val="75000"/>
                  </a:schemeClr>
                </a:solidFill>
                <a:latin typeface="Lato" panose="020F0502020204030203" pitchFamily="34" charset="0"/>
              </a:defRPr>
            </a:lvl1pPr>
          </a:lstStyle>
          <a:p>
            <a:fld id="{BAB60FF9-C0B8-43F3-9D3C-DA8285A02D4E}" type="slidenum">
              <a:rPr lang="en-US" smtClean="0"/>
              <a:pPr/>
              <a:t>‹#›</a:t>
            </a:fld>
            <a:endParaRPr lang="en-US" dirty="0"/>
          </a:p>
        </p:txBody>
      </p:sp>
    </p:spTree>
    <p:extLst>
      <p:ext uri="{BB962C8B-B14F-4D97-AF65-F5344CB8AC3E}">
        <p14:creationId xmlns:p14="http://schemas.microsoft.com/office/powerpoint/2010/main" val="954657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akeaway and Suppor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1600" y="162580"/>
            <a:ext cx="11988800" cy="523220"/>
          </a:xfrm>
        </p:spPr>
        <p:txBody>
          <a:bodyPr anchor="t" anchorCtr="0"/>
          <a:lstStyle>
            <a:lvl1pPr>
              <a:defRPr baseline="0"/>
            </a:lvl1pPr>
          </a:lstStyle>
          <a:p>
            <a:r>
              <a:rPr lang="en-US" dirty="0"/>
              <a:t>Put the takeaway here</a:t>
            </a:r>
          </a:p>
        </p:txBody>
      </p:sp>
      <p:sp>
        <p:nvSpPr>
          <p:cNvPr id="6" name="Slide Number Placeholder 1"/>
          <p:cNvSpPr>
            <a:spLocks noGrp="1"/>
          </p:cNvSpPr>
          <p:nvPr>
            <p:ph type="sldNum" sz="quarter" idx="4"/>
          </p:nvPr>
        </p:nvSpPr>
        <p:spPr>
          <a:xfrm>
            <a:off x="11379200" y="6492876"/>
            <a:ext cx="812800" cy="365125"/>
          </a:xfrm>
          <a:prstGeom prst="rect">
            <a:avLst/>
          </a:prstGeom>
        </p:spPr>
        <p:txBody>
          <a:bodyPr vert="horz" lIns="91440" tIns="45720" rIns="91440" bIns="45720" rtlCol="0" anchor="b" anchorCtr="0"/>
          <a:lstStyle>
            <a:lvl1pPr algn="r">
              <a:defRPr sz="1000">
                <a:solidFill>
                  <a:schemeClr val="bg1">
                    <a:lumMod val="75000"/>
                  </a:schemeClr>
                </a:solidFill>
                <a:latin typeface="Lato" panose="020F0502020204030203" pitchFamily="34" charset="0"/>
              </a:defRPr>
            </a:lvl1pPr>
          </a:lstStyle>
          <a:p>
            <a:fld id="{BAB60FF9-C0B8-43F3-9D3C-DA8285A02D4E}" type="slidenum">
              <a:rPr lang="en-US" smtClean="0"/>
              <a:pPr/>
              <a:t>‹#›</a:t>
            </a:fld>
            <a:endParaRPr lang="en-US" dirty="0"/>
          </a:p>
        </p:txBody>
      </p:sp>
      <p:sp>
        <p:nvSpPr>
          <p:cNvPr id="5" name="Rectangle 7"/>
          <p:cNvSpPr>
            <a:spLocks noGrp="1" noChangeArrowheads="1"/>
          </p:cNvSpPr>
          <p:nvPr>
            <p:ph idx="1"/>
          </p:nvPr>
        </p:nvSpPr>
        <p:spPr bwMode="auto">
          <a:xfrm>
            <a:off x="438149" y="685800"/>
            <a:ext cx="11347451" cy="5334000"/>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p>
            <a:pPr lvl="0"/>
            <a:r>
              <a:rPr lang="en-US"/>
              <a:t>Click to edit Master text styles</a:t>
            </a:r>
          </a:p>
        </p:txBody>
      </p:sp>
    </p:spTree>
    <p:extLst>
      <p:ext uri="{BB962C8B-B14F-4D97-AF65-F5344CB8AC3E}">
        <p14:creationId xmlns:p14="http://schemas.microsoft.com/office/powerpoint/2010/main" val="25795456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ubsection Header">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304800" y="3032712"/>
            <a:ext cx="11582400" cy="507831"/>
          </a:xfrm>
        </p:spPr>
        <p:txBody>
          <a:bodyPr wrap="square">
            <a:spAutoFit/>
          </a:bodyPr>
          <a:lstStyle>
            <a:lvl1pPr marL="0" indent="0" algn="ctr">
              <a:buNone/>
              <a:defRPr sz="3000" b="1">
                <a:solidFill>
                  <a:schemeClr val="accent1">
                    <a:lumMod val="75000"/>
                  </a:schemeClr>
                </a:solidFill>
                <a:latin typeface="Lato" panose="020F0502020204030203" pitchFamily="34" charset="0"/>
              </a:defRPr>
            </a:lvl1pPr>
          </a:lstStyle>
          <a:p>
            <a:pPr lvl="0"/>
            <a:r>
              <a:rPr lang="en-US" dirty="0"/>
              <a:t>Subsection header</a:t>
            </a:r>
          </a:p>
        </p:txBody>
      </p:sp>
      <p:sp>
        <p:nvSpPr>
          <p:cNvPr id="8" name="Slide Number Placeholder 1"/>
          <p:cNvSpPr>
            <a:spLocks noGrp="1"/>
          </p:cNvSpPr>
          <p:nvPr>
            <p:ph type="sldNum" sz="quarter" idx="4"/>
          </p:nvPr>
        </p:nvSpPr>
        <p:spPr>
          <a:xfrm>
            <a:off x="11379200" y="6492876"/>
            <a:ext cx="812800" cy="365125"/>
          </a:xfrm>
          <a:prstGeom prst="rect">
            <a:avLst/>
          </a:prstGeom>
        </p:spPr>
        <p:txBody>
          <a:bodyPr vert="horz" lIns="91440" tIns="45720" rIns="91440" bIns="45720" rtlCol="0" anchor="b" anchorCtr="0"/>
          <a:lstStyle>
            <a:lvl1pPr algn="r">
              <a:defRPr sz="1000">
                <a:solidFill>
                  <a:schemeClr val="bg1">
                    <a:lumMod val="75000"/>
                  </a:schemeClr>
                </a:solidFill>
                <a:latin typeface="Lato" panose="020F0502020204030203" pitchFamily="34" charset="0"/>
              </a:defRPr>
            </a:lvl1pPr>
          </a:lstStyle>
          <a:p>
            <a:fld id="{BAB60FF9-C0B8-43F3-9D3C-DA8285A02D4E}" type="slidenum">
              <a:rPr lang="en-US" smtClean="0"/>
              <a:pPr/>
              <a:t>‹#›</a:t>
            </a:fld>
            <a:endParaRPr lang="en-US" dirty="0"/>
          </a:p>
        </p:txBody>
      </p:sp>
    </p:spTree>
    <p:extLst>
      <p:ext uri="{BB962C8B-B14F-4D97-AF65-F5344CB8AC3E}">
        <p14:creationId xmlns:p14="http://schemas.microsoft.com/office/powerpoint/2010/main" val="22435464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ontents">
    <p:spTree>
      <p:nvGrpSpPr>
        <p:cNvPr id="1" name=""/>
        <p:cNvGrpSpPr/>
        <p:nvPr/>
      </p:nvGrpSpPr>
      <p:grpSpPr>
        <a:xfrm>
          <a:off x="0" y="0"/>
          <a:ext cx="0" cy="0"/>
          <a:chOff x="0" y="0"/>
          <a:chExt cx="0" cy="0"/>
        </a:xfrm>
      </p:grpSpPr>
      <p:sp>
        <p:nvSpPr>
          <p:cNvPr id="8" name="Slide Number Placeholder 3"/>
          <p:cNvSpPr>
            <a:spLocks noGrp="1"/>
          </p:cNvSpPr>
          <p:nvPr>
            <p:ph type="sldNum" sz="quarter" idx="4"/>
          </p:nvPr>
        </p:nvSpPr>
        <p:spPr>
          <a:xfrm>
            <a:off x="11335451" y="6310710"/>
            <a:ext cx="522103" cy="365125"/>
          </a:xfrm>
          <a:prstGeom prst="rect">
            <a:avLst/>
          </a:prstGeom>
        </p:spPr>
        <p:txBody>
          <a:bodyPr vert="horz" lIns="91440" tIns="45720" rIns="91440" bIns="45720" rtlCol="0" anchor="ctr"/>
          <a:lstStyle>
            <a:lvl1pPr algn="r">
              <a:defRPr sz="1000">
                <a:solidFill>
                  <a:schemeClr val="bg1">
                    <a:lumMod val="50000"/>
                  </a:schemeClr>
                </a:solidFill>
                <a:latin typeface="Segoe UI" panose="020B0502040204020203" pitchFamily="34" charset="0"/>
                <a:cs typeface="Segoe UI" panose="020B0502040204020203" pitchFamily="34" charset="0"/>
              </a:defRPr>
            </a:lvl1pPr>
          </a:lstStyle>
          <a:p>
            <a:fld id="{6FEF7D8D-2123-40E7-9174-E11C2FCE4FA4}" type="slidenum">
              <a:rPr lang="en-US" smtClean="0"/>
              <a:pPr/>
              <a:t>‹#›</a:t>
            </a:fld>
            <a:endParaRPr lang="en-US" dirty="0"/>
          </a:p>
        </p:txBody>
      </p:sp>
      <p:sp>
        <p:nvSpPr>
          <p:cNvPr id="5" name="Title 1"/>
          <p:cNvSpPr>
            <a:spLocks noGrp="1"/>
          </p:cNvSpPr>
          <p:nvPr>
            <p:ph type="title" hasCustomPrompt="1"/>
          </p:nvPr>
        </p:nvSpPr>
        <p:spPr>
          <a:xfrm>
            <a:off x="623703" y="364332"/>
            <a:ext cx="10972800" cy="954107"/>
          </a:xfrm>
        </p:spPr>
        <p:txBody>
          <a:bodyPr/>
          <a:lstStyle>
            <a:lvl1pPr>
              <a:defRPr/>
            </a:lvl1pPr>
          </a:lstStyle>
          <a:p>
            <a:br>
              <a:rPr lang="en-US" dirty="0"/>
            </a:br>
            <a:r>
              <a:rPr lang="en-US" dirty="0"/>
              <a:t>Contents</a:t>
            </a:r>
          </a:p>
        </p:txBody>
      </p:sp>
      <p:sp>
        <p:nvSpPr>
          <p:cNvPr id="6" name="Content Placeholder 2"/>
          <p:cNvSpPr>
            <a:spLocks noGrp="1"/>
          </p:cNvSpPr>
          <p:nvPr>
            <p:ph idx="1" hasCustomPrompt="1"/>
          </p:nvPr>
        </p:nvSpPr>
        <p:spPr>
          <a:xfrm>
            <a:off x="623703" y="1371600"/>
            <a:ext cx="10972800" cy="4754880"/>
          </a:xfrm>
        </p:spPr>
        <p:txBody>
          <a:bodyPr/>
          <a:lstStyle>
            <a:lvl1pPr marL="0" indent="0">
              <a:lnSpc>
                <a:spcPct val="90000"/>
              </a:lnSpc>
              <a:spcBef>
                <a:spcPts val="1200"/>
              </a:spcBef>
              <a:buNone/>
              <a:defRPr baseline="0"/>
            </a:lvl1pPr>
            <a:lvl2pPr marL="347663" indent="0">
              <a:lnSpc>
                <a:spcPct val="90000"/>
              </a:lnSpc>
              <a:buFont typeface="Arial" panose="020B0604020202020204" pitchFamily="34" charset="0"/>
              <a:buNone/>
              <a:defRPr/>
            </a:lvl2pPr>
            <a:lvl3pPr marL="685800" indent="0">
              <a:lnSpc>
                <a:spcPct val="90000"/>
              </a:lnSpc>
              <a:buNone/>
              <a:defRPr/>
            </a:lvl3pPr>
            <a:lvl4pPr>
              <a:lnSpc>
                <a:spcPct val="90000"/>
              </a:lnSpc>
              <a:defRPr/>
            </a:lvl4pPr>
            <a:lvl5pPr>
              <a:lnSpc>
                <a:spcPct val="90000"/>
              </a:lnSpc>
              <a:defRPr/>
            </a:lvl5pPr>
          </a:lstStyle>
          <a:p>
            <a:pPr lvl="0"/>
            <a:r>
              <a:rPr lang="en-US" dirty="0"/>
              <a:t>Main Section</a:t>
            </a:r>
          </a:p>
          <a:p>
            <a:pPr lvl="1"/>
            <a:r>
              <a:rPr lang="en-US" dirty="0"/>
              <a:t>Subsection</a:t>
            </a:r>
          </a:p>
          <a:p>
            <a:pPr lvl="2"/>
            <a:r>
              <a:rPr lang="en-US" dirty="0"/>
              <a:t>Topic</a:t>
            </a:r>
          </a:p>
        </p:txBody>
      </p:sp>
      <p:sp>
        <p:nvSpPr>
          <p:cNvPr id="7" name="Text Placeholder 11"/>
          <p:cNvSpPr>
            <a:spLocks noGrp="1"/>
          </p:cNvSpPr>
          <p:nvPr>
            <p:ph type="body" sz="quarter" idx="10" hasCustomPrompt="1"/>
          </p:nvPr>
        </p:nvSpPr>
        <p:spPr>
          <a:xfrm>
            <a:off x="623703" y="6205538"/>
            <a:ext cx="9765308" cy="550862"/>
          </a:xfrm>
        </p:spPr>
        <p:txBody>
          <a:bodyPr>
            <a:normAutofit/>
          </a:bodyPr>
          <a:lstStyle>
            <a:lvl1pPr marL="0" marR="0" indent="0" algn="l" defTabSz="914400" rtl="0" eaLnBrk="1" fontAlgn="auto" latinLnBrk="0" hangingPunct="1">
              <a:lnSpc>
                <a:spcPct val="100000"/>
              </a:lnSpc>
              <a:spcBef>
                <a:spcPts val="600"/>
              </a:spcBef>
              <a:spcAft>
                <a:spcPts val="0"/>
              </a:spcAft>
              <a:buClrTx/>
              <a:buSzTx/>
              <a:buFont typeface="Arial" panose="020B0604020202020204" pitchFamily="34" charset="0"/>
              <a:buNone/>
              <a:tabLst/>
              <a:defRPr sz="1000" baseline="0"/>
            </a:lvl1pPr>
          </a:lstStyle>
          <a:p>
            <a:pPr marL="0" marR="0" lvl="0" indent="0" algn="l"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lang="en-US" dirty="0"/>
              <a:t>Acronyms: </a:t>
            </a:r>
          </a:p>
        </p:txBody>
      </p:sp>
    </p:spTree>
    <p:extLst>
      <p:ext uri="{BB962C8B-B14F-4D97-AF65-F5344CB8AC3E}">
        <p14:creationId xmlns:p14="http://schemas.microsoft.com/office/powerpoint/2010/main" val="32869515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le and Text">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319043" y="1219199"/>
            <a:ext cx="11560053" cy="4908136"/>
          </a:xfrm>
        </p:spPr>
        <p:txBody>
          <a:bodyPr/>
          <a:lstStyle>
            <a:lvl1pPr marL="0" indent="0">
              <a:buFont typeface="Arial" panose="020B0604020202020204" pitchFamily="34" charset="0"/>
              <a:buNone/>
              <a:defRPr baseline="0"/>
            </a:lvl1pPr>
          </a:lstStyle>
          <a:p>
            <a:pPr lvl="0"/>
            <a:r>
              <a:rPr lang="en-US" dirty="0"/>
              <a:t>Can you use a picture instead of words?</a:t>
            </a:r>
          </a:p>
          <a:p>
            <a:pPr lvl="0"/>
            <a:endParaRPr lang="en-US" dirty="0"/>
          </a:p>
          <a:p>
            <a:pPr lvl="0"/>
            <a:r>
              <a:rPr lang="en-US" dirty="0"/>
              <a:t>If you add text, be concise - avoid long, full sentences. </a:t>
            </a:r>
          </a:p>
          <a:p>
            <a:pPr lvl="1"/>
            <a:r>
              <a:rPr lang="en-US" dirty="0"/>
              <a:t>Use bullets sparingly and thoughtfully.</a:t>
            </a:r>
          </a:p>
          <a:p>
            <a:pPr lvl="0"/>
            <a:endParaRPr lang="en-US" dirty="0"/>
          </a:p>
        </p:txBody>
      </p:sp>
      <p:sp>
        <p:nvSpPr>
          <p:cNvPr id="5" name="Title 10"/>
          <p:cNvSpPr>
            <a:spLocks noGrp="1"/>
          </p:cNvSpPr>
          <p:nvPr>
            <p:ph type="title" hasCustomPrompt="1"/>
          </p:nvPr>
        </p:nvSpPr>
        <p:spPr>
          <a:xfrm>
            <a:off x="312912" y="205100"/>
            <a:ext cx="11566185" cy="918445"/>
          </a:xfrm>
          <a:prstGeom prst="rect">
            <a:avLst/>
          </a:prstGeom>
        </p:spPr>
        <p:txBody>
          <a:bodyPr>
            <a:noAutofit/>
          </a:bodyPr>
          <a:lstStyle>
            <a:lvl1pPr>
              <a:defRPr sz="2800" b="0" baseline="0">
                <a:latin typeface="Franklin Gothic Medium" panose="020B0603020102020204" pitchFamily="34" charset="0"/>
                <a:cs typeface="Adobe Devanagari" panose="02040503050201020203" pitchFamily="18" charset="0"/>
              </a:defRPr>
            </a:lvl1pPr>
          </a:lstStyle>
          <a:p>
            <a:r>
              <a:rPr lang="en-US" dirty="0"/>
              <a:t>“So what?” statement. No more than two lines detailing the ONE idea/topic for slide. (12-15 words)</a:t>
            </a:r>
          </a:p>
        </p:txBody>
      </p:sp>
      <p:sp>
        <p:nvSpPr>
          <p:cNvPr id="6" name="Text Placeholder 11"/>
          <p:cNvSpPr>
            <a:spLocks noGrp="1"/>
          </p:cNvSpPr>
          <p:nvPr>
            <p:ph type="body" sz="quarter" idx="11" hasCustomPrompt="1"/>
          </p:nvPr>
        </p:nvSpPr>
        <p:spPr>
          <a:xfrm>
            <a:off x="312912" y="6222990"/>
            <a:ext cx="9945693" cy="550862"/>
          </a:xfrm>
        </p:spPr>
        <p:txBody>
          <a:bodyPr>
            <a:normAutofit/>
          </a:bodyPr>
          <a:lstStyle>
            <a:lvl1pPr marL="0" marR="0" indent="0" algn="l" defTabSz="914400" rtl="0" eaLnBrk="1" fontAlgn="auto" latinLnBrk="0" hangingPunct="1">
              <a:lnSpc>
                <a:spcPct val="100000"/>
              </a:lnSpc>
              <a:spcBef>
                <a:spcPts val="600"/>
              </a:spcBef>
              <a:spcAft>
                <a:spcPts val="0"/>
              </a:spcAft>
              <a:buClrTx/>
              <a:buSzTx/>
              <a:buFont typeface="Arial" panose="020B0604020202020204" pitchFamily="34" charset="0"/>
              <a:buNone/>
              <a:tabLst/>
              <a:defRPr sz="1000"/>
            </a:lvl1pPr>
          </a:lstStyle>
          <a:p>
            <a:pPr marL="0" marR="0" lvl="0" indent="0" algn="l"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lang="en-US" dirty="0"/>
              <a:t>Acronyms: </a:t>
            </a:r>
          </a:p>
        </p:txBody>
      </p:sp>
    </p:spTree>
    <p:extLst>
      <p:ext uri="{BB962C8B-B14F-4D97-AF65-F5344CB8AC3E}">
        <p14:creationId xmlns:p14="http://schemas.microsoft.com/office/powerpoint/2010/main" val="41253480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11" name="Title 10"/>
          <p:cNvSpPr>
            <a:spLocks noGrp="1"/>
          </p:cNvSpPr>
          <p:nvPr>
            <p:ph type="title" hasCustomPrompt="1"/>
          </p:nvPr>
        </p:nvSpPr>
        <p:spPr/>
        <p:txBody>
          <a:bodyPr>
            <a:noAutofit/>
          </a:bodyPr>
          <a:lstStyle>
            <a:lvl1pPr>
              <a:defRPr/>
            </a:lvl1pPr>
          </a:lstStyle>
          <a:p>
            <a:r>
              <a:rPr lang="en-US" dirty="0"/>
              <a:t>Click to add slide title</a:t>
            </a:r>
          </a:p>
        </p:txBody>
      </p:sp>
      <p:sp>
        <p:nvSpPr>
          <p:cNvPr id="22" name="Text Placeholder 21"/>
          <p:cNvSpPr>
            <a:spLocks noGrp="1"/>
          </p:cNvSpPr>
          <p:nvPr>
            <p:ph type="body" sz="quarter" idx="10"/>
          </p:nvPr>
        </p:nvSpPr>
        <p:spPr>
          <a:xfrm>
            <a:off x="767658" y="1230513"/>
            <a:ext cx="10656684" cy="5024372"/>
          </a:xfrm>
        </p:spPr>
        <p:txBody>
          <a:bodyPr>
            <a:noAutofit/>
          </a:bodyPr>
          <a:lstStyle>
            <a:lvl1pPr marL="0" indent="0">
              <a:buNone/>
              <a:defRPr/>
            </a:lvl1pPr>
          </a:lstStyle>
          <a:p>
            <a:pPr lvl="0"/>
            <a:r>
              <a:rPr lang="en-US"/>
              <a:t>Edit Master text styles</a:t>
            </a:r>
          </a:p>
        </p:txBody>
      </p:sp>
    </p:spTree>
    <p:extLst>
      <p:ext uri="{BB962C8B-B14F-4D97-AF65-F5344CB8AC3E}">
        <p14:creationId xmlns:p14="http://schemas.microsoft.com/office/powerpoint/2010/main" val="3401268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Bullets">
    <p:spTree>
      <p:nvGrpSpPr>
        <p:cNvPr id="1" name=""/>
        <p:cNvGrpSpPr/>
        <p:nvPr/>
      </p:nvGrpSpPr>
      <p:grpSpPr>
        <a:xfrm>
          <a:off x="0" y="0"/>
          <a:ext cx="0" cy="0"/>
          <a:chOff x="0" y="0"/>
          <a:chExt cx="0" cy="0"/>
        </a:xfrm>
      </p:grpSpPr>
      <p:sp>
        <p:nvSpPr>
          <p:cNvPr id="20" name="Title 10"/>
          <p:cNvSpPr>
            <a:spLocks noGrp="1"/>
          </p:cNvSpPr>
          <p:nvPr>
            <p:ph type="title" hasCustomPrompt="1"/>
          </p:nvPr>
        </p:nvSpPr>
        <p:spPr>
          <a:xfrm>
            <a:off x="312908" y="311286"/>
            <a:ext cx="11566185" cy="812258"/>
          </a:xfrm>
        </p:spPr>
        <p:txBody>
          <a:bodyPr/>
          <a:lstStyle>
            <a:lvl1pPr>
              <a:defRPr/>
            </a:lvl1pPr>
          </a:lstStyle>
          <a:p>
            <a:r>
              <a:rPr lang="en-US" dirty="0"/>
              <a:t>Click to add slide title</a:t>
            </a:r>
          </a:p>
        </p:txBody>
      </p:sp>
      <p:sp>
        <p:nvSpPr>
          <p:cNvPr id="28" name="Text Placeholder 27"/>
          <p:cNvSpPr>
            <a:spLocks noGrp="1"/>
          </p:cNvSpPr>
          <p:nvPr>
            <p:ph type="body" sz="quarter" idx="10"/>
          </p:nvPr>
        </p:nvSpPr>
        <p:spPr>
          <a:xfrm>
            <a:off x="749106" y="1225920"/>
            <a:ext cx="10693788" cy="4960937"/>
          </a:xfrm>
        </p:spPr>
        <p:txBody>
          <a:body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8684297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ullets and Text">
    <p:spTree>
      <p:nvGrpSpPr>
        <p:cNvPr id="1" name=""/>
        <p:cNvGrpSpPr/>
        <p:nvPr/>
      </p:nvGrpSpPr>
      <p:grpSpPr>
        <a:xfrm>
          <a:off x="0" y="0"/>
          <a:ext cx="0" cy="0"/>
          <a:chOff x="0" y="0"/>
          <a:chExt cx="0" cy="0"/>
        </a:xfrm>
      </p:grpSpPr>
      <p:sp>
        <p:nvSpPr>
          <p:cNvPr id="9" name="Text Placeholder 3"/>
          <p:cNvSpPr>
            <a:spLocks noGrp="1"/>
          </p:cNvSpPr>
          <p:nvPr>
            <p:ph type="body" sz="half" idx="10" hasCustomPrompt="1"/>
          </p:nvPr>
        </p:nvSpPr>
        <p:spPr>
          <a:xfrm flipH="1">
            <a:off x="7152245" y="1216873"/>
            <a:ext cx="4255089" cy="5023422"/>
          </a:xfrm>
          <a:prstGeom prst="rect">
            <a:avLst/>
          </a:prstGeom>
        </p:spPr>
        <p:txBody>
          <a:bodyPr>
            <a:normAutofit/>
          </a:bodyPr>
          <a:lstStyle>
            <a:lvl1pPr marL="0" indent="0">
              <a:buNone/>
              <a:defRPr sz="2000" baseline="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add text</a:t>
            </a:r>
          </a:p>
        </p:txBody>
      </p:sp>
      <p:sp>
        <p:nvSpPr>
          <p:cNvPr id="17" name="Title 16"/>
          <p:cNvSpPr>
            <a:spLocks noGrp="1"/>
          </p:cNvSpPr>
          <p:nvPr>
            <p:ph type="title" hasCustomPrompt="1"/>
          </p:nvPr>
        </p:nvSpPr>
        <p:spPr/>
        <p:txBody>
          <a:bodyPr/>
          <a:lstStyle>
            <a:lvl1pPr>
              <a:defRPr/>
            </a:lvl1pPr>
          </a:lstStyle>
          <a:p>
            <a:r>
              <a:rPr lang="en-US" dirty="0"/>
              <a:t>Click to add slide title</a:t>
            </a:r>
          </a:p>
        </p:txBody>
      </p:sp>
      <p:sp>
        <p:nvSpPr>
          <p:cNvPr id="25" name="Text Placeholder 4"/>
          <p:cNvSpPr>
            <a:spLocks noGrp="1"/>
          </p:cNvSpPr>
          <p:nvPr>
            <p:ph type="body" sz="quarter" idx="11"/>
          </p:nvPr>
        </p:nvSpPr>
        <p:spPr>
          <a:xfrm>
            <a:off x="749165" y="1226601"/>
            <a:ext cx="6235700" cy="5022850"/>
          </a:xfrm>
        </p:spPr>
        <p:txBody>
          <a:bodyPr/>
          <a:lstStyle>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41104522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and Bullets">
    <p:spTree>
      <p:nvGrpSpPr>
        <p:cNvPr id="1" name=""/>
        <p:cNvGrpSpPr/>
        <p:nvPr/>
      </p:nvGrpSpPr>
      <p:grpSpPr>
        <a:xfrm>
          <a:off x="0" y="0"/>
          <a:ext cx="0" cy="0"/>
          <a:chOff x="0" y="0"/>
          <a:chExt cx="0" cy="0"/>
        </a:xfrm>
      </p:grpSpPr>
      <p:sp>
        <p:nvSpPr>
          <p:cNvPr id="9" name="Text Placeholder 3"/>
          <p:cNvSpPr>
            <a:spLocks noGrp="1"/>
          </p:cNvSpPr>
          <p:nvPr>
            <p:ph type="body" sz="half" idx="10" hasCustomPrompt="1"/>
          </p:nvPr>
        </p:nvSpPr>
        <p:spPr>
          <a:xfrm flipH="1">
            <a:off x="768350" y="1226601"/>
            <a:ext cx="4255089" cy="5023422"/>
          </a:xfrm>
          <a:prstGeom prst="rect">
            <a:avLst/>
          </a:prstGeom>
        </p:spPr>
        <p:txBody>
          <a:bodyPr>
            <a:normAutofit/>
          </a:bodyPr>
          <a:lstStyle>
            <a:lvl1pPr marL="0" indent="0">
              <a:buNone/>
              <a:defRPr sz="2000" baseline="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add text</a:t>
            </a:r>
          </a:p>
        </p:txBody>
      </p:sp>
      <p:sp>
        <p:nvSpPr>
          <p:cNvPr id="17" name="Title 16"/>
          <p:cNvSpPr>
            <a:spLocks noGrp="1"/>
          </p:cNvSpPr>
          <p:nvPr>
            <p:ph type="title" hasCustomPrompt="1"/>
          </p:nvPr>
        </p:nvSpPr>
        <p:spPr/>
        <p:txBody>
          <a:bodyPr/>
          <a:lstStyle>
            <a:lvl1pPr>
              <a:defRPr/>
            </a:lvl1pPr>
          </a:lstStyle>
          <a:p>
            <a:r>
              <a:rPr lang="en-US" dirty="0"/>
              <a:t>Click to add slide title</a:t>
            </a:r>
          </a:p>
        </p:txBody>
      </p:sp>
      <p:sp>
        <p:nvSpPr>
          <p:cNvPr id="5" name="Text Placeholder 4"/>
          <p:cNvSpPr>
            <a:spLocks noGrp="1"/>
          </p:cNvSpPr>
          <p:nvPr>
            <p:ph type="body" sz="quarter" idx="11"/>
          </p:nvPr>
        </p:nvSpPr>
        <p:spPr>
          <a:xfrm>
            <a:off x="5175250" y="1227138"/>
            <a:ext cx="6235700" cy="5022850"/>
          </a:xfrm>
        </p:spPr>
        <p:txBody>
          <a:bodyPr/>
          <a:lstStyle>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7804384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839788" y="1223959"/>
            <a:ext cx="5157787" cy="823912"/>
          </a:xfrm>
          <a:prstGeom prst="rect">
            <a:avLst/>
          </a:prstGeo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heading</a:t>
            </a:r>
          </a:p>
        </p:txBody>
      </p:sp>
      <p:sp>
        <p:nvSpPr>
          <p:cNvPr id="4" name="Content Placeholder 3"/>
          <p:cNvSpPr>
            <a:spLocks noGrp="1"/>
          </p:cNvSpPr>
          <p:nvPr>
            <p:ph sz="half" idx="2"/>
          </p:nvPr>
        </p:nvSpPr>
        <p:spPr>
          <a:xfrm>
            <a:off x="839788" y="2047871"/>
            <a:ext cx="5157787" cy="4083424"/>
          </a:xfrm>
          <a:prstGeom prst="rect">
            <a:avLst/>
          </a:prstGeom>
        </p:spPr>
        <p:txBody>
          <a:bodyPr/>
          <a:lstStyle>
            <a:lvl1pPr marL="0" indent="0">
              <a:buNone/>
              <a:defRPr/>
            </a:lvl1pPr>
          </a:lstStyle>
          <a:p>
            <a:pPr lvl="0"/>
            <a:r>
              <a:rPr lang="en-US"/>
              <a:t>Edit Master text styles</a:t>
            </a:r>
          </a:p>
        </p:txBody>
      </p:sp>
      <p:sp>
        <p:nvSpPr>
          <p:cNvPr id="5" name="Text Placeholder 4"/>
          <p:cNvSpPr>
            <a:spLocks noGrp="1"/>
          </p:cNvSpPr>
          <p:nvPr>
            <p:ph type="body" sz="quarter" idx="3" hasCustomPrompt="1"/>
          </p:nvPr>
        </p:nvSpPr>
        <p:spPr>
          <a:xfrm>
            <a:off x="6172200" y="1223959"/>
            <a:ext cx="5183188" cy="823912"/>
          </a:xfrm>
          <a:prstGeom prst="rect">
            <a:avLst/>
          </a:prstGeom>
        </p:spPr>
        <p:txBody>
          <a:bodyPr anchor="b"/>
          <a:lstStyle>
            <a:lvl1pPr marL="0" indent="0" algn="ctr">
              <a:buNone/>
              <a:defRPr sz="2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heading</a:t>
            </a:r>
          </a:p>
        </p:txBody>
      </p:sp>
      <p:sp>
        <p:nvSpPr>
          <p:cNvPr id="6" name="Content Placeholder 5"/>
          <p:cNvSpPr>
            <a:spLocks noGrp="1"/>
          </p:cNvSpPr>
          <p:nvPr>
            <p:ph sz="quarter" idx="4"/>
          </p:nvPr>
        </p:nvSpPr>
        <p:spPr>
          <a:xfrm>
            <a:off x="6172200" y="2047871"/>
            <a:ext cx="5183188" cy="4083424"/>
          </a:xfrm>
          <a:prstGeom prst="rect">
            <a:avLst/>
          </a:prstGeom>
        </p:spPr>
        <p:txBody>
          <a:bodyPr/>
          <a:lstStyle>
            <a:lvl1pPr marL="0" indent="0">
              <a:buNone/>
              <a:defRPr/>
            </a:lvl1pPr>
          </a:lstStyle>
          <a:p>
            <a:pPr lvl="0"/>
            <a:r>
              <a:rPr lang="en-US"/>
              <a:t>Edit Master text styles</a:t>
            </a:r>
          </a:p>
        </p:txBody>
      </p:sp>
      <p:sp>
        <p:nvSpPr>
          <p:cNvPr id="12" name="Title 11"/>
          <p:cNvSpPr>
            <a:spLocks noGrp="1"/>
          </p:cNvSpPr>
          <p:nvPr>
            <p:ph type="title" hasCustomPrompt="1"/>
          </p:nvPr>
        </p:nvSpPr>
        <p:spPr/>
        <p:txBody>
          <a:bodyPr/>
          <a:lstStyle>
            <a:lvl1pPr>
              <a:defRPr/>
            </a:lvl1pPr>
          </a:lstStyle>
          <a:p>
            <a:r>
              <a:rPr lang="en-US" dirty="0"/>
              <a:t>Click to add slide title</a:t>
            </a:r>
          </a:p>
        </p:txBody>
      </p:sp>
    </p:spTree>
    <p:extLst>
      <p:ext uri="{BB962C8B-B14F-4D97-AF65-F5344CB8AC3E}">
        <p14:creationId xmlns:p14="http://schemas.microsoft.com/office/powerpoint/2010/main" val="23333920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09900" y="1220824"/>
            <a:ext cx="6172200" cy="3711103"/>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9" name="Title 8"/>
          <p:cNvSpPr>
            <a:spLocks noGrp="1"/>
          </p:cNvSpPr>
          <p:nvPr>
            <p:ph type="title" hasCustomPrompt="1"/>
          </p:nvPr>
        </p:nvSpPr>
        <p:spPr/>
        <p:txBody>
          <a:bodyPr/>
          <a:lstStyle>
            <a:lvl1pPr>
              <a:defRPr baseline="0"/>
            </a:lvl1pPr>
          </a:lstStyle>
          <a:p>
            <a:r>
              <a:rPr lang="en-US" dirty="0"/>
              <a:t>Click to add slide title</a:t>
            </a:r>
          </a:p>
        </p:txBody>
      </p:sp>
      <p:sp>
        <p:nvSpPr>
          <p:cNvPr id="11" name="Text Placeholder 10"/>
          <p:cNvSpPr>
            <a:spLocks noGrp="1"/>
          </p:cNvSpPr>
          <p:nvPr>
            <p:ph type="body" sz="quarter" idx="10" hasCustomPrompt="1"/>
          </p:nvPr>
        </p:nvSpPr>
        <p:spPr>
          <a:xfrm>
            <a:off x="1633538" y="5078413"/>
            <a:ext cx="9544050" cy="1157287"/>
          </a:xfrm>
        </p:spPr>
        <p:txBody>
          <a:bodyPr/>
          <a:lstStyle>
            <a:lvl1pPr marL="0" indent="0">
              <a:buNone/>
              <a:defRPr/>
            </a:lvl1pPr>
            <a:lvl2pPr>
              <a:defRPr/>
            </a:lvl2pPr>
          </a:lstStyle>
          <a:p>
            <a:pPr lvl="0"/>
            <a:r>
              <a:rPr lang="en-US" dirty="0"/>
              <a:t>Click to add text</a:t>
            </a:r>
          </a:p>
        </p:txBody>
      </p:sp>
    </p:spTree>
    <p:extLst>
      <p:ext uri="{BB962C8B-B14F-4D97-AF65-F5344CB8AC3E}">
        <p14:creationId xmlns:p14="http://schemas.microsoft.com/office/powerpoint/2010/main" val="33855230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Title 6"/>
          <p:cNvSpPr>
            <a:spLocks noGrp="1"/>
          </p:cNvSpPr>
          <p:nvPr>
            <p:ph type="title" hasCustomPrompt="1"/>
          </p:nvPr>
        </p:nvSpPr>
        <p:spPr/>
        <p:txBody>
          <a:bodyPr/>
          <a:lstStyle>
            <a:lvl1pPr>
              <a:defRPr baseline="0"/>
            </a:lvl1pPr>
          </a:lstStyle>
          <a:p>
            <a:r>
              <a:rPr lang="en-US" dirty="0"/>
              <a:t>Click to add slide title</a:t>
            </a:r>
          </a:p>
        </p:txBody>
      </p:sp>
    </p:spTree>
    <p:extLst>
      <p:ext uri="{BB962C8B-B14F-4D97-AF65-F5344CB8AC3E}">
        <p14:creationId xmlns:p14="http://schemas.microsoft.com/office/powerpoint/2010/main" val="22631521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85172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Title Placeholder 15"/>
          <p:cNvSpPr>
            <a:spLocks noGrp="1"/>
          </p:cNvSpPr>
          <p:nvPr>
            <p:ph type="title"/>
          </p:nvPr>
        </p:nvSpPr>
        <p:spPr>
          <a:xfrm>
            <a:off x="312908" y="311286"/>
            <a:ext cx="11566185" cy="81225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2" name="Text Placeholder 1"/>
          <p:cNvSpPr>
            <a:spLocks noGrp="1"/>
          </p:cNvSpPr>
          <p:nvPr>
            <p:ph type="body" idx="1"/>
          </p:nvPr>
        </p:nvSpPr>
        <p:spPr>
          <a:xfrm>
            <a:off x="763235" y="1209472"/>
            <a:ext cx="10665530" cy="5029199"/>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22" name="Slide Number Placeholder 2"/>
          <p:cNvSpPr txBox="1">
            <a:spLocks/>
          </p:cNvSpPr>
          <p:nvPr userDrawn="1"/>
        </p:nvSpPr>
        <p:spPr>
          <a:xfrm>
            <a:off x="11407334" y="6378700"/>
            <a:ext cx="479865" cy="2507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F8DDE87-FADA-4B92-9BFD-BF708B477B5D}" type="slidenum">
              <a:rPr lang="en-US" sz="1200" b="0" smtClean="0"/>
              <a:pPr/>
              <a:t>‹#›</a:t>
            </a:fld>
            <a:endParaRPr lang="en-US" sz="1200" b="0" dirty="0"/>
          </a:p>
        </p:txBody>
      </p:sp>
      <p:grpSp>
        <p:nvGrpSpPr>
          <p:cNvPr id="8" name="Group 7"/>
          <p:cNvGrpSpPr/>
          <p:nvPr userDrawn="1"/>
        </p:nvGrpSpPr>
        <p:grpSpPr>
          <a:xfrm>
            <a:off x="10730373" y="6324600"/>
            <a:ext cx="676962" cy="381000"/>
            <a:chOff x="7857438" y="6324600"/>
            <a:chExt cx="676962" cy="381000"/>
          </a:xfrm>
        </p:grpSpPr>
        <p:cxnSp>
          <p:nvCxnSpPr>
            <p:cNvPr id="9" name="Straight Connector 8"/>
            <p:cNvCxnSpPr/>
            <p:nvPr userDrawn="1"/>
          </p:nvCxnSpPr>
          <p:spPr>
            <a:xfrm>
              <a:off x="8534400" y="6324600"/>
              <a:ext cx="0" cy="381000"/>
            </a:xfrm>
            <a:prstGeom prst="line">
              <a:avLst/>
            </a:prstGeom>
            <a:ln w="254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7857438" y="6378700"/>
              <a:ext cx="594190" cy="272800"/>
            </a:xfrm>
            <a:prstGeom prst="rect">
              <a:avLst/>
            </a:prstGeom>
          </p:spPr>
        </p:pic>
      </p:grpSp>
    </p:spTree>
    <p:extLst>
      <p:ext uri="{BB962C8B-B14F-4D97-AF65-F5344CB8AC3E}">
        <p14:creationId xmlns:p14="http://schemas.microsoft.com/office/powerpoint/2010/main" val="20847303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60" r:id="rId5"/>
    <p:sldLayoutId id="2147483653" r:id="rId6"/>
    <p:sldLayoutId id="2147483657" r:id="rId7"/>
    <p:sldLayoutId id="2147483654" r:id="rId8"/>
    <p:sldLayoutId id="2147483661" r:id="rId9"/>
    <p:sldLayoutId id="2147483662" r:id="rId10"/>
    <p:sldLayoutId id="2147483663" r:id="rId11"/>
    <p:sldLayoutId id="2147483664" r:id="rId12"/>
    <p:sldLayoutId id="2147483665" r:id="rId13"/>
    <p:sldLayoutId id="2147483667" r:id="rId14"/>
    <p:sldLayoutId id="2147483668" r:id="rId15"/>
  </p:sldLayoutIdLst>
  <p:hf sldNum="0" hdr="0" ftr="0" dt="0"/>
  <p:txStyles>
    <p:titleStyle>
      <a:lvl1pPr algn="l" defTabSz="914400" rtl="0" eaLnBrk="1" latinLnBrk="0" hangingPunct="1">
        <a:lnSpc>
          <a:spcPct val="100000"/>
        </a:lnSpc>
        <a:spcBef>
          <a:spcPct val="0"/>
        </a:spcBef>
        <a:buNone/>
        <a:defRPr sz="2400" b="1" kern="1200"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mn-lt"/>
          <a:ea typeface="+mn-ea"/>
          <a:cs typeface="+mn-cs"/>
        </a:defRPr>
      </a:lvl1pPr>
      <a:lvl2pPr marL="457200" indent="-228600" algn="l" defTabSz="914400" rtl="0" eaLnBrk="1" latinLnBrk="0" hangingPunct="1">
        <a:lnSpc>
          <a:spcPct val="90000"/>
        </a:lnSpc>
        <a:spcBef>
          <a:spcPts val="500"/>
        </a:spcBef>
        <a:buFont typeface="Franklin Gothic Book" panose="020B0503020102020204" pitchFamily="34" charset="0"/>
        <a:buChar char="–"/>
        <a:defRPr sz="2400" kern="1200">
          <a:solidFill>
            <a:schemeClr val="tx1"/>
          </a:solidFill>
          <a:latin typeface="+mn-lt"/>
          <a:ea typeface="+mn-ea"/>
          <a:cs typeface="+mn-cs"/>
        </a:defRPr>
      </a:lvl2pPr>
      <a:lvl3pPr marL="6858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4pPr>
      <a:lvl5pPr marL="1200150" indent="-28575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eg"/><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eg"/><Relationship Id="rId1" Type="http://schemas.openxmlformats.org/officeDocument/2006/relationships/slideLayout" Target="../slideLayouts/slideLayout12.xml"/><Relationship Id="rId5" Type="http://schemas.openxmlformats.org/officeDocument/2006/relationships/image" Target="../media/image7.jp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 Id="rId5" Type="http://schemas.openxmlformats.org/officeDocument/2006/relationships/image" Target="../media/image11.pn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8.xml"/><Relationship Id="rId5" Type="http://schemas.openxmlformats.org/officeDocument/2006/relationships/image" Target="../media/image15.png"/><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8.xml"/><Relationship Id="rId5" Type="http://schemas.openxmlformats.org/officeDocument/2006/relationships/image" Target="../media/image19.png"/><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12.xml"/><Relationship Id="rId5" Type="http://schemas.openxmlformats.org/officeDocument/2006/relationships/image" Target="../media/image22.png"/><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image" Target="../media/image28.tmp"/><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image" Target="../media/image28.tmp"/><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image" Target="../media/image28.tmp"/><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33.jpeg"/><Relationship Id="rId5" Type="http://schemas.openxmlformats.org/officeDocument/2006/relationships/image" Target="../media/image32.png"/><Relationship Id="rId4" Type="http://schemas.openxmlformats.org/officeDocument/2006/relationships/image" Target="../media/image31.png"/></Relationships>
</file>

<file path=ppt/slides/_rels/slide3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42.jp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3" Type="http://schemas.openxmlformats.org/officeDocument/2006/relationships/image" Target="../media/image43.tmp"/><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2" Type="http://schemas.openxmlformats.org/officeDocument/2006/relationships/image" Target="../media/image43.tmp"/><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2" Type="http://schemas.openxmlformats.org/officeDocument/2006/relationships/image" Target="../media/image44.tmp"/><Relationship Id="rId1" Type="http://schemas.openxmlformats.org/officeDocument/2006/relationships/slideLayout" Target="../slideLayouts/slideLayout1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3" Type="http://schemas.openxmlformats.org/officeDocument/2006/relationships/image" Target="../media/image45.tmp"/><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2" Type="http://schemas.openxmlformats.org/officeDocument/2006/relationships/image" Target="../media/image45.tmp"/><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3" Type="http://schemas.openxmlformats.org/officeDocument/2006/relationships/image" Target="../media/image45.tmp"/><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59.xml.rels><?xml version="1.0" encoding="UTF-8" standalone="yes"?>
<Relationships xmlns="http://schemas.openxmlformats.org/package/2006/relationships"><Relationship Id="rId3" Type="http://schemas.openxmlformats.org/officeDocument/2006/relationships/image" Target="../media/image46.tmp"/><Relationship Id="rId2" Type="http://schemas.openxmlformats.org/officeDocument/2006/relationships/hyperlink" Target="https://msdn.microsoft.com/library/1ed840b1-7e20-4419-ad2f-d82054c9b2ab" TargetMode="Externa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60.xml.rels><?xml version="1.0" encoding="UTF-8" standalone="yes"?>
<Relationships xmlns="http://schemas.openxmlformats.org/package/2006/relationships"><Relationship Id="rId3" Type="http://schemas.openxmlformats.org/officeDocument/2006/relationships/image" Target="../media/image47.tmp"/><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61.xml.rels><?xml version="1.0" encoding="UTF-8" standalone="yes"?>
<Relationships xmlns="http://schemas.openxmlformats.org/package/2006/relationships"><Relationship Id="rId3" Type="http://schemas.openxmlformats.org/officeDocument/2006/relationships/image" Target="../media/image49.tmp"/><Relationship Id="rId2" Type="http://schemas.openxmlformats.org/officeDocument/2006/relationships/image" Target="../media/image48.tmp"/><Relationship Id="rId1" Type="http://schemas.openxmlformats.org/officeDocument/2006/relationships/slideLayout" Target="../slideLayouts/slideLayout1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63.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image" Target="../media/image50.emf"/><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281A43B-B478-4DAA-820B-030ED8EE25A6}"/>
              </a:ext>
            </a:extLst>
          </p:cNvPr>
          <p:cNvSpPr>
            <a:spLocks noGrp="1"/>
          </p:cNvSpPr>
          <p:nvPr>
            <p:ph type="body" sz="quarter" idx="17"/>
          </p:nvPr>
        </p:nvSpPr>
        <p:spPr/>
        <p:txBody>
          <a:bodyPr/>
          <a:lstStyle/>
          <a:p>
            <a:r>
              <a:rPr lang="en-US" dirty="0"/>
              <a:t>Advancing Reproducible Research: Concepts, Compliance, and Practical Applications</a:t>
            </a:r>
          </a:p>
        </p:txBody>
      </p:sp>
      <p:sp>
        <p:nvSpPr>
          <p:cNvPr id="3" name="Text Placeholder 2">
            <a:extLst>
              <a:ext uri="{FF2B5EF4-FFF2-40B4-BE49-F238E27FC236}">
                <a16:creationId xmlns:a16="http://schemas.microsoft.com/office/drawing/2014/main" id="{5664748F-FACB-46F4-970B-8717533ED599}"/>
              </a:ext>
            </a:extLst>
          </p:cNvPr>
          <p:cNvSpPr>
            <a:spLocks noGrp="1"/>
          </p:cNvSpPr>
          <p:nvPr>
            <p:ph type="body" sz="quarter" idx="18"/>
          </p:nvPr>
        </p:nvSpPr>
        <p:spPr/>
        <p:txBody>
          <a:bodyPr/>
          <a:lstStyle/>
          <a:p>
            <a:r>
              <a:rPr lang="en-US" dirty="0"/>
              <a:t>Boris Chernis</a:t>
            </a:r>
          </a:p>
        </p:txBody>
      </p:sp>
      <p:sp>
        <p:nvSpPr>
          <p:cNvPr id="4" name="Text Placeholder 3">
            <a:extLst>
              <a:ext uri="{FF2B5EF4-FFF2-40B4-BE49-F238E27FC236}">
                <a16:creationId xmlns:a16="http://schemas.microsoft.com/office/drawing/2014/main" id="{FD5E1D1C-0442-402F-9BE9-297459747417}"/>
              </a:ext>
            </a:extLst>
          </p:cNvPr>
          <p:cNvSpPr>
            <a:spLocks noGrp="1"/>
          </p:cNvSpPr>
          <p:nvPr>
            <p:ph type="body" sz="quarter" idx="19"/>
          </p:nvPr>
        </p:nvSpPr>
        <p:spPr/>
        <p:txBody>
          <a:bodyPr/>
          <a:lstStyle/>
          <a:p>
            <a:r>
              <a:rPr lang="en-US" dirty="0"/>
              <a:t>April 2024</a:t>
            </a:r>
          </a:p>
        </p:txBody>
      </p:sp>
    </p:spTree>
    <p:extLst>
      <p:ext uri="{BB962C8B-B14F-4D97-AF65-F5344CB8AC3E}">
        <p14:creationId xmlns:p14="http://schemas.microsoft.com/office/powerpoint/2010/main" val="31313193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Reproducible research</a:t>
            </a:r>
          </a:p>
        </p:txBody>
      </p:sp>
      <p:sp>
        <p:nvSpPr>
          <p:cNvPr id="3" name="Slide Number Placeholder 2"/>
          <p:cNvSpPr>
            <a:spLocks noGrp="1"/>
          </p:cNvSpPr>
          <p:nvPr>
            <p:ph type="sldNum" sz="quarter" idx="4"/>
          </p:nvPr>
        </p:nvSpPr>
        <p:spPr/>
        <p:txBody>
          <a:bodyPr/>
          <a:lstStyle/>
          <a:p>
            <a:fld id="{BAB60FF9-C0B8-43F3-9D3C-DA8285A02D4E}" type="slidenum">
              <a:rPr lang="en-US" smtClean="0"/>
              <a:pPr/>
              <a:t>9</a:t>
            </a:fld>
            <a:endParaRPr lang="en-US" dirty="0"/>
          </a:p>
        </p:txBody>
      </p:sp>
      <p:pic>
        <p:nvPicPr>
          <p:cNvPr id="24" name="Picture 2" descr="https://www.gannett-cdn.com/-mm-/8f2d4ceca58a6a0c73acc03cf81ff9b74a2332db/c=4-0-3260-2448&amp;r=x408&amp;c=540x405/local/-/media/2015/09/24/TXNMGroup/ElPaso/635786975950464073-NIE-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3419" y="2163128"/>
            <a:ext cx="1320113" cy="1285263"/>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p:cNvSpPr txBox="1"/>
          <p:nvPr/>
        </p:nvSpPr>
        <p:spPr>
          <a:xfrm>
            <a:off x="754557" y="1204184"/>
            <a:ext cx="2439108" cy="841798"/>
          </a:xfrm>
          <a:prstGeom prst="rect">
            <a:avLst/>
          </a:prstGeom>
          <a:noFill/>
        </p:spPr>
        <p:txBody>
          <a:bodyPr wrap="square" rtlCol="0">
            <a:spAutoFit/>
          </a:bodyPr>
          <a:lstStyle/>
          <a:p>
            <a:r>
              <a:rPr lang="en-US" sz="3000" dirty="0"/>
              <a:t>Input Data</a:t>
            </a:r>
          </a:p>
        </p:txBody>
      </p:sp>
      <p:pic>
        <p:nvPicPr>
          <p:cNvPr id="27" name="Picture 6" descr="http://inspectorgrapes.com/uploads/3/4/9/8/34985878/2000897_ori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05316" y="2143737"/>
            <a:ext cx="990084" cy="1285263"/>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p:cNvSpPr txBox="1"/>
          <p:nvPr/>
        </p:nvSpPr>
        <p:spPr>
          <a:xfrm>
            <a:off x="4987367" y="845653"/>
            <a:ext cx="2218976" cy="1200329"/>
          </a:xfrm>
          <a:prstGeom prst="rect">
            <a:avLst/>
          </a:prstGeom>
          <a:noFill/>
        </p:spPr>
        <p:txBody>
          <a:bodyPr wrap="square" rtlCol="0">
            <a:spAutoFit/>
          </a:bodyPr>
          <a:lstStyle/>
          <a:p>
            <a:r>
              <a:rPr lang="en-US" sz="2400" dirty="0"/>
              <a:t>Workflow applied by Researcher 1</a:t>
            </a:r>
          </a:p>
        </p:txBody>
      </p:sp>
      <p:sp>
        <p:nvSpPr>
          <p:cNvPr id="30" name="TextBox 29"/>
          <p:cNvSpPr txBox="1"/>
          <p:nvPr/>
        </p:nvSpPr>
        <p:spPr>
          <a:xfrm>
            <a:off x="9380273" y="1243539"/>
            <a:ext cx="1557641" cy="553998"/>
          </a:xfrm>
          <a:prstGeom prst="rect">
            <a:avLst/>
          </a:prstGeom>
          <a:noFill/>
        </p:spPr>
        <p:txBody>
          <a:bodyPr wrap="square" rtlCol="0">
            <a:spAutoFit/>
          </a:bodyPr>
          <a:lstStyle/>
          <a:p>
            <a:r>
              <a:rPr lang="en-US" sz="3000" dirty="0"/>
              <a:t>Result</a:t>
            </a:r>
          </a:p>
        </p:txBody>
      </p:sp>
      <p:pic>
        <p:nvPicPr>
          <p:cNvPr id="4" name="Picture 3">
            <a:extLst>
              <a:ext uri="{FF2B5EF4-FFF2-40B4-BE49-F238E27FC236}">
                <a16:creationId xmlns:a16="http://schemas.microsoft.com/office/drawing/2014/main" id="{D6EA98A6-9925-409C-82E6-085140CD46E8}"/>
              </a:ext>
            </a:extLst>
          </p:cNvPr>
          <p:cNvPicPr>
            <a:picLocks noChangeAspect="1"/>
          </p:cNvPicPr>
          <p:nvPr/>
        </p:nvPicPr>
        <p:blipFill>
          <a:blip r:embed="rId4"/>
          <a:stretch>
            <a:fillRect/>
          </a:stretch>
        </p:blipFill>
        <p:spPr>
          <a:xfrm>
            <a:off x="4987366" y="2126080"/>
            <a:ext cx="1296923" cy="1296923"/>
          </a:xfrm>
          <a:prstGeom prst="rect">
            <a:avLst/>
          </a:prstGeom>
          <a:solidFill>
            <a:schemeClr val="bg1"/>
          </a:solidFill>
        </p:spPr>
      </p:pic>
      <p:pic>
        <p:nvPicPr>
          <p:cNvPr id="21" name="Picture 2" descr="https://www.gannett-cdn.com/-mm-/8f2d4ceca58a6a0c73acc03cf81ff9b74a2332db/c=4-0-3260-2448&amp;r=x408&amp;c=540x405/local/-/media/2015/09/24/TXNMGroup/ElPaso/635786975950464073-NIE-7.jpg">
            <a:extLst>
              <a:ext uri="{FF2B5EF4-FFF2-40B4-BE49-F238E27FC236}">
                <a16:creationId xmlns:a16="http://schemas.microsoft.com/office/drawing/2014/main" id="{9C735069-47E5-4CF5-A069-56BB028C19A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3419" y="5003047"/>
            <a:ext cx="1320113" cy="1285263"/>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a:extLst>
              <a:ext uri="{FF2B5EF4-FFF2-40B4-BE49-F238E27FC236}">
                <a16:creationId xmlns:a16="http://schemas.microsoft.com/office/drawing/2014/main" id="{B0FF6C9B-6493-47E0-9DE2-0F75B04907CD}"/>
              </a:ext>
            </a:extLst>
          </p:cNvPr>
          <p:cNvSpPr txBox="1"/>
          <p:nvPr/>
        </p:nvSpPr>
        <p:spPr>
          <a:xfrm>
            <a:off x="345948" y="4213391"/>
            <a:ext cx="3256326" cy="553998"/>
          </a:xfrm>
          <a:prstGeom prst="rect">
            <a:avLst/>
          </a:prstGeom>
          <a:noFill/>
        </p:spPr>
        <p:txBody>
          <a:bodyPr wrap="square" rtlCol="0">
            <a:spAutoFit/>
          </a:bodyPr>
          <a:lstStyle/>
          <a:p>
            <a:r>
              <a:rPr lang="en-US" sz="3000" dirty="0"/>
              <a:t>Same Input Data</a:t>
            </a:r>
          </a:p>
        </p:txBody>
      </p:sp>
      <p:sp>
        <p:nvSpPr>
          <p:cNvPr id="32" name="TextBox 31">
            <a:extLst>
              <a:ext uri="{FF2B5EF4-FFF2-40B4-BE49-F238E27FC236}">
                <a16:creationId xmlns:a16="http://schemas.microsoft.com/office/drawing/2014/main" id="{1AA5F18A-AAC7-445C-A9A4-60C73D082855}"/>
              </a:ext>
            </a:extLst>
          </p:cNvPr>
          <p:cNvSpPr txBox="1"/>
          <p:nvPr/>
        </p:nvSpPr>
        <p:spPr>
          <a:xfrm>
            <a:off x="4767990" y="3802718"/>
            <a:ext cx="2656019" cy="1200329"/>
          </a:xfrm>
          <a:prstGeom prst="rect">
            <a:avLst/>
          </a:prstGeom>
          <a:noFill/>
        </p:spPr>
        <p:txBody>
          <a:bodyPr wrap="square" rtlCol="0">
            <a:spAutoFit/>
          </a:bodyPr>
          <a:lstStyle/>
          <a:p>
            <a:r>
              <a:rPr lang="en-US" sz="2400" dirty="0"/>
              <a:t>Same workflow applied by Researcher 2</a:t>
            </a:r>
          </a:p>
        </p:txBody>
      </p:sp>
      <p:pic>
        <p:nvPicPr>
          <p:cNvPr id="34" name="Picture 33">
            <a:extLst>
              <a:ext uri="{FF2B5EF4-FFF2-40B4-BE49-F238E27FC236}">
                <a16:creationId xmlns:a16="http://schemas.microsoft.com/office/drawing/2014/main" id="{03D33BC4-8BD2-47D1-8717-9C5F025C3972}"/>
              </a:ext>
            </a:extLst>
          </p:cNvPr>
          <p:cNvPicPr>
            <a:picLocks noChangeAspect="1"/>
          </p:cNvPicPr>
          <p:nvPr/>
        </p:nvPicPr>
        <p:blipFill>
          <a:blip r:embed="rId4"/>
          <a:stretch>
            <a:fillRect/>
          </a:stretch>
        </p:blipFill>
        <p:spPr>
          <a:xfrm>
            <a:off x="4987366" y="4965999"/>
            <a:ext cx="1296923" cy="1296923"/>
          </a:xfrm>
          <a:prstGeom prst="rect">
            <a:avLst/>
          </a:prstGeom>
          <a:solidFill>
            <a:schemeClr val="bg1"/>
          </a:solidFill>
        </p:spPr>
      </p:pic>
      <p:sp>
        <p:nvSpPr>
          <p:cNvPr id="35" name="Right Arrow 22">
            <a:extLst>
              <a:ext uri="{FF2B5EF4-FFF2-40B4-BE49-F238E27FC236}">
                <a16:creationId xmlns:a16="http://schemas.microsoft.com/office/drawing/2014/main" id="{C1E2F102-E19D-4CE0-A570-15B5145E0F19}"/>
              </a:ext>
            </a:extLst>
          </p:cNvPr>
          <p:cNvSpPr/>
          <p:nvPr/>
        </p:nvSpPr>
        <p:spPr bwMode="auto">
          <a:xfrm>
            <a:off x="2833087" y="2374632"/>
            <a:ext cx="1608666" cy="841797"/>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endParaRPr lang="en-US" sz="2400">
              <a:latin typeface="Times New Roman" pitchFamily="18" charset="0"/>
            </a:endParaRPr>
          </a:p>
        </p:txBody>
      </p:sp>
      <p:sp>
        <p:nvSpPr>
          <p:cNvPr id="36" name="Right Arrow 22">
            <a:extLst>
              <a:ext uri="{FF2B5EF4-FFF2-40B4-BE49-F238E27FC236}">
                <a16:creationId xmlns:a16="http://schemas.microsoft.com/office/drawing/2014/main" id="{ABCF2C47-D35E-4E82-B23A-A94D7FF9FC0B}"/>
              </a:ext>
            </a:extLst>
          </p:cNvPr>
          <p:cNvSpPr/>
          <p:nvPr/>
        </p:nvSpPr>
        <p:spPr bwMode="auto">
          <a:xfrm>
            <a:off x="2833087" y="5309143"/>
            <a:ext cx="1608666" cy="841797"/>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endParaRPr lang="en-US" sz="2400">
              <a:latin typeface="Times New Roman" pitchFamily="18" charset="0"/>
            </a:endParaRPr>
          </a:p>
        </p:txBody>
      </p:sp>
      <p:sp>
        <p:nvSpPr>
          <p:cNvPr id="37" name="Right Arrow 22">
            <a:extLst>
              <a:ext uri="{FF2B5EF4-FFF2-40B4-BE49-F238E27FC236}">
                <a16:creationId xmlns:a16="http://schemas.microsoft.com/office/drawing/2014/main" id="{1482C47E-2451-4DF4-8E59-1802AF0A2E85}"/>
              </a:ext>
            </a:extLst>
          </p:cNvPr>
          <p:cNvSpPr/>
          <p:nvPr/>
        </p:nvSpPr>
        <p:spPr bwMode="auto">
          <a:xfrm>
            <a:off x="7095587" y="2365469"/>
            <a:ext cx="1608666" cy="841797"/>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endParaRPr lang="en-US" sz="2400">
              <a:latin typeface="Times New Roman" pitchFamily="18" charset="0"/>
            </a:endParaRPr>
          </a:p>
        </p:txBody>
      </p:sp>
      <p:sp>
        <p:nvSpPr>
          <p:cNvPr id="38" name="Right Arrow 22">
            <a:extLst>
              <a:ext uri="{FF2B5EF4-FFF2-40B4-BE49-F238E27FC236}">
                <a16:creationId xmlns:a16="http://schemas.microsoft.com/office/drawing/2014/main" id="{02E50761-34BF-4A8B-A78B-41DFED296AD5}"/>
              </a:ext>
            </a:extLst>
          </p:cNvPr>
          <p:cNvSpPr/>
          <p:nvPr/>
        </p:nvSpPr>
        <p:spPr bwMode="auto">
          <a:xfrm rot="19593071">
            <a:off x="6971892" y="4141505"/>
            <a:ext cx="2656376" cy="841797"/>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endParaRPr lang="en-US" sz="2400">
              <a:latin typeface="Times New Roman" pitchFamily="18" charset="0"/>
            </a:endParaRPr>
          </a:p>
        </p:txBody>
      </p:sp>
    </p:spTree>
    <p:extLst>
      <p:ext uri="{BB962C8B-B14F-4D97-AF65-F5344CB8AC3E}">
        <p14:creationId xmlns:p14="http://schemas.microsoft.com/office/powerpoint/2010/main" val="4609259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Replicable research</a:t>
            </a:r>
          </a:p>
        </p:txBody>
      </p:sp>
      <p:sp>
        <p:nvSpPr>
          <p:cNvPr id="3" name="Slide Number Placeholder 2"/>
          <p:cNvSpPr>
            <a:spLocks noGrp="1"/>
          </p:cNvSpPr>
          <p:nvPr>
            <p:ph type="sldNum" sz="quarter" idx="4"/>
          </p:nvPr>
        </p:nvSpPr>
        <p:spPr/>
        <p:txBody>
          <a:bodyPr/>
          <a:lstStyle/>
          <a:p>
            <a:fld id="{BAB60FF9-C0B8-43F3-9D3C-DA8285A02D4E}" type="slidenum">
              <a:rPr lang="en-US" smtClean="0"/>
              <a:pPr/>
              <a:t>10</a:t>
            </a:fld>
            <a:endParaRPr lang="en-US" dirty="0"/>
          </a:p>
        </p:txBody>
      </p:sp>
      <p:sp>
        <p:nvSpPr>
          <p:cNvPr id="23" name="Right Arrow 22"/>
          <p:cNvSpPr/>
          <p:nvPr/>
        </p:nvSpPr>
        <p:spPr bwMode="auto">
          <a:xfrm>
            <a:off x="2833087" y="2374632"/>
            <a:ext cx="1608666" cy="841797"/>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endParaRPr lang="en-US" sz="2400">
              <a:latin typeface="Times New Roman" pitchFamily="18" charset="0"/>
            </a:endParaRPr>
          </a:p>
        </p:txBody>
      </p:sp>
      <p:pic>
        <p:nvPicPr>
          <p:cNvPr id="24" name="Picture 2" descr="https://www.gannett-cdn.com/-mm-/8f2d4ceca58a6a0c73acc03cf81ff9b74a2332db/c=4-0-3260-2448&amp;r=x408&amp;c=540x405/local/-/media/2015/09/24/TXNMGroup/ElPaso/635786975950464073-NIE-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3419" y="2163128"/>
            <a:ext cx="1320113" cy="1285263"/>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p:cNvSpPr txBox="1"/>
          <p:nvPr/>
        </p:nvSpPr>
        <p:spPr>
          <a:xfrm>
            <a:off x="754557" y="1204184"/>
            <a:ext cx="2439108" cy="841798"/>
          </a:xfrm>
          <a:prstGeom prst="rect">
            <a:avLst/>
          </a:prstGeom>
          <a:noFill/>
        </p:spPr>
        <p:txBody>
          <a:bodyPr wrap="square" rtlCol="0">
            <a:spAutoFit/>
          </a:bodyPr>
          <a:lstStyle/>
          <a:p>
            <a:r>
              <a:rPr lang="en-US" sz="3000" dirty="0"/>
              <a:t>Input Data</a:t>
            </a:r>
          </a:p>
        </p:txBody>
      </p:sp>
      <p:pic>
        <p:nvPicPr>
          <p:cNvPr id="27" name="Picture 6" descr="http://inspectorgrapes.com/uploads/3/4/9/8/34985878/2000897_ori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05316" y="2143737"/>
            <a:ext cx="990084" cy="1285263"/>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p:cNvSpPr txBox="1"/>
          <p:nvPr/>
        </p:nvSpPr>
        <p:spPr>
          <a:xfrm>
            <a:off x="5204277" y="861345"/>
            <a:ext cx="2165383" cy="1200329"/>
          </a:xfrm>
          <a:prstGeom prst="rect">
            <a:avLst/>
          </a:prstGeom>
          <a:noFill/>
        </p:spPr>
        <p:txBody>
          <a:bodyPr wrap="square" rtlCol="0">
            <a:spAutoFit/>
          </a:bodyPr>
          <a:lstStyle/>
          <a:p>
            <a:r>
              <a:rPr lang="en-US" sz="2400" dirty="0"/>
              <a:t>Workflow applied by Team 1</a:t>
            </a:r>
          </a:p>
        </p:txBody>
      </p:sp>
      <p:sp>
        <p:nvSpPr>
          <p:cNvPr id="30" name="TextBox 29"/>
          <p:cNvSpPr txBox="1"/>
          <p:nvPr/>
        </p:nvSpPr>
        <p:spPr>
          <a:xfrm>
            <a:off x="9380273" y="1243539"/>
            <a:ext cx="1557641" cy="553998"/>
          </a:xfrm>
          <a:prstGeom prst="rect">
            <a:avLst/>
          </a:prstGeom>
          <a:noFill/>
        </p:spPr>
        <p:txBody>
          <a:bodyPr wrap="square" rtlCol="0">
            <a:spAutoFit/>
          </a:bodyPr>
          <a:lstStyle/>
          <a:p>
            <a:r>
              <a:rPr lang="en-US" sz="3000" dirty="0"/>
              <a:t>Result</a:t>
            </a:r>
          </a:p>
        </p:txBody>
      </p:sp>
      <p:pic>
        <p:nvPicPr>
          <p:cNvPr id="4" name="Picture 3">
            <a:extLst>
              <a:ext uri="{FF2B5EF4-FFF2-40B4-BE49-F238E27FC236}">
                <a16:creationId xmlns:a16="http://schemas.microsoft.com/office/drawing/2014/main" id="{D6EA98A6-9925-409C-82E6-085140CD46E8}"/>
              </a:ext>
            </a:extLst>
          </p:cNvPr>
          <p:cNvPicPr>
            <a:picLocks noChangeAspect="1"/>
          </p:cNvPicPr>
          <p:nvPr/>
        </p:nvPicPr>
        <p:blipFill>
          <a:blip r:embed="rId4"/>
          <a:stretch>
            <a:fillRect/>
          </a:stretch>
        </p:blipFill>
        <p:spPr>
          <a:xfrm>
            <a:off x="4987366" y="2126080"/>
            <a:ext cx="1296923" cy="1296923"/>
          </a:xfrm>
          <a:prstGeom prst="rect">
            <a:avLst/>
          </a:prstGeom>
          <a:solidFill>
            <a:schemeClr val="bg1"/>
          </a:solidFill>
        </p:spPr>
      </p:pic>
      <p:sp>
        <p:nvSpPr>
          <p:cNvPr id="22" name="TextBox 21">
            <a:extLst>
              <a:ext uri="{FF2B5EF4-FFF2-40B4-BE49-F238E27FC236}">
                <a16:creationId xmlns:a16="http://schemas.microsoft.com/office/drawing/2014/main" id="{B0FF6C9B-6493-47E0-9DE2-0F75B04907CD}"/>
              </a:ext>
            </a:extLst>
          </p:cNvPr>
          <p:cNvSpPr txBox="1"/>
          <p:nvPr/>
        </p:nvSpPr>
        <p:spPr>
          <a:xfrm>
            <a:off x="754557" y="4044103"/>
            <a:ext cx="2439108" cy="1015663"/>
          </a:xfrm>
          <a:prstGeom prst="rect">
            <a:avLst/>
          </a:prstGeom>
          <a:noFill/>
        </p:spPr>
        <p:txBody>
          <a:bodyPr wrap="square" rtlCol="0">
            <a:spAutoFit/>
          </a:bodyPr>
          <a:lstStyle/>
          <a:p>
            <a:r>
              <a:rPr lang="en-US" sz="3000" dirty="0"/>
              <a:t>Different Input Data</a:t>
            </a:r>
          </a:p>
        </p:txBody>
      </p:sp>
      <p:pic>
        <p:nvPicPr>
          <p:cNvPr id="26" name="Picture 6" descr="http://inspectorgrapes.com/uploads/3/4/9/8/34985878/2000897_orig.png">
            <a:extLst>
              <a:ext uri="{FF2B5EF4-FFF2-40B4-BE49-F238E27FC236}">
                <a16:creationId xmlns:a16="http://schemas.microsoft.com/office/drawing/2014/main" id="{BC6FB722-8D9B-4C41-A598-D03A73D7AF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05316" y="4983656"/>
            <a:ext cx="990084" cy="1285263"/>
          </a:xfrm>
          <a:prstGeom prst="rect">
            <a:avLst/>
          </a:prstGeom>
          <a:noFill/>
          <a:extLst>
            <a:ext uri="{909E8E84-426E-40DD-AFC4-6F175D3DCCD1}">
              <a14:hiddenFill xmlns:a14="http://schemas.microsoft.com/office/drawing/2010/main">
                <a:solidFill>
                  <a:srgbClr val="FFFFFF"/>
                </a:solidFill>
              </a14:hiddenFill>
            </a:ext>
          </a:extLst>
        </p:spPr>
      </p:pic>
      <p:sp>
        <p:nvSpPr>
          <p:cNvPr id="32" name="TextBox 31">
            <a:extLst>
              <a:ext uri="{FF2B5EF4-FFF2-40B4-BE49-F238E27FC236}">
                <a16:creationId xmlns:a16="http://schemas.microsoft.com/office/drawing/2014/main" id="{1AA5F18A-AAC7-445C-A9A4-60C73D082855}"/>
              </a:ext>
            </a:extLst>
          </p:cNvPr>
          <p:cNvSpPr txBox="1"/>
          <p:nvPr/>
        </p:nvSpPr>
        <p:spPr>
          <a:xfrm>
            <a:off x="4713641" y="3936392"/>
            <a:ext cx="2656019" cy="830997"/>
          </a:xfrm>
          <a:prstGeom prst="rect">
            <a:avLst/>
          </a:prstGeom>
          <a:noFill/>
        </p:spPr>
        <p:txBody>
          <a:bodyPr wrap="square" rtlCol="0">
            <a:spAutoFit/>
          </a:bodyPr>
          <a:lstStyle/>
          <a:p>
            <a:r>
              <a:rPr lang="en-US" sz="2400" dirty="0"/>
              <a:t>Same workflow applied by Team 2</a:t>
            </a:r>
          </a:p>
        </p:txBody>
      </p:sp>
      <p:sp>
        <p:nvSpPr>
          <p:cNvPr id="33" name="TextBox 32">
            <a:extLst>
              <a:ext uri="{FF2B5EF4-FFF2-40B4-BE49-F238E27FC236}">
                <a16:creationId xmlns:a16="http://schemas.microsoft.com/office/drawing/2014/main" id="{57A34B28-4BFE-4530-AEE7-6248F3CAD053}"/>
              </a:ext>
            </a:extLst>
          </p:cNvPr>
          <p:cNvSpPr txBox="1"/>
          <p:nvPr/>
        </p:nvSpPr>
        <p:spPr>
          <a:xfrm>
            <a:off x="9380273" y="4083458"/>
            <a:ext cx="2219060" cy="1015663"/>
          </a:xfrm>
          <a:prstGeom prst="rect">
            <a:avLst/>
          </a:prstGeom>
          <a:noFill/>
        </p:spPr>
        <p:txBody>
          <a:bodyPr wrap="square" rtlCol="0">
            <a:spAutoFit/>
          </a:bodyPr>
          <a:lstStyle/>
          <a:p>
            <a:r>
              <a:rPr lang="en-US" sz="3000" dirty="0"/>
              <a:t>Consistent result</a:t>
            </a:r>
          </a:p>
        </p:txBody>
      </p:sp>
      <p:pic>
        <p:nvPicPr>
          <p:cNvPr id="34" name="Picture 33">
            <a:extLst>
              <a:ext uri="{FF2B5EF4-FFF2-40B4-BE49-F238E27FC236}">
                <a16:creationId xmlns:a16="http://schemas.microsoft.com/office/drawing/2014/main" id="{03D33BC4-8BD2-47D1-8717-9C5F025C3972}"/>
              </a:ext>
            </a:extLst>
          </p:cNvPr>
          <p:cNvPicPr>
            <a:picLocks noChangeAspect="1"/>
          </p:cNvPicPr>
          <p:nvPr/>
        </p:nvPicPr>
        <p:blipFill>
          <a:blip r:embed="rId4"/>
          <a:stretch>
            <a:fillRect/>
          </a:stretch>
        </p:blipFill>
        <p:spPr>
          <a:xfrm>
            <a:off x="4987366" y="4965999"/>
            <a:ext cx="1296923" cy="1296923"/>
          </a:xfrm>
          <a:prstGeom prst="rect">
            <a:avLst/>
          </a:prstGeom>
          <a:solidFill>
            <a:schemeClr val="bg1"/>
          </a:solidFill>
        </p:spPr>
      </p:pic>
      <p:pic>
        <p:nvPicPr>
          <p:cNvPr id="6" name="Picture 5">
            <a:extLst>
              <a:ext uri="{FF2B5EF4-FFF2-40B4-BE49-F238E27FC236}">
                <a16:creationId xmlns:a16="http://schemas.microsoft.com/office/drawing/2014/main" id="{355B7C94-8A0B-4AFB-A7E1-E5C6305927F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8346" y="5173303"/>
            <a:ext cx="1835010" cy="1374486"/>
          </a:xfrm>
          <a:prstGeom prst="rect">
            <a:avLst/>
          </a:prstGeom>
        </p:spPr>
      </p:pic>
      <p:sp>
        <p:nvSpPr>
          <p:cNvPr id="35" name="Right Arrow 22">
            <a:extLst>
              <a:ext uri="{FF2B5EF4-FFF2-40B4-BE49-F238E27FC236}">
                <a16:creationId xmlns:a16="http://schemas.microsoft.com/office/drawing/2014/main" id="{4842E047-9E02-4DD3-923A-9441C29CCE62}"/>
              </a:ext>
            </a:extLst>
          </p:cNvPr>
          <p:cNvSpPr/>
          <p:nvPr/>
        </p:nvSpPr>
        <p:spPr bwMode="auto">
          <a:xfrm>
            <a:off x="2833087" y="5309143"/>
            <a:ext cx="1608666" cy="841797"/>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endParaRPr lang="en-US" sz="2400">
              <a:latin typeface="Times New Roman" pitchFamily="18" charset="0"/>
            </a:endParaRPr>
          </a:p>
        </p:txBody>
      </p:sp>
      <p:sp>
        <p:nvSpPr>
          <p:cNvPr id="36" name="Right Arrow 22">
            <a:extLst>
              <a:ext uri="{FF2B5EF4-FFF2-40B4-BE49-F238E27FC236}">
                <a16:creationId xmlns:a16="http://schemas.microsoft.com/office/drawing/2014/main" id="{8085FF0A-B82A-43D0-9B05-621CD7CC84AC}"/>
              </a:ext>
            </a:extLst>
          </p:cNvPr>
          <p:cNvSpPr/>
          <p:nvPr/>
        </p:nvSpPr>
        <p:spPr bwMode="auto">
          <a:xfrm>
            <a:off x="7095587" y="2365469"/>
            <a:ext cx="1608666" cy="841797"/>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endParaRPr lang="en-US" sz="2400">
              <a:latin typeface="Times New Roman" pitchFamily="18" charset="0"/>
            </a:endParaRPr>
          </a:p>
        </p:txBody>
      </p:sp>
      <p:sp>
        <p:nvSpPr>
          <p:cNvPr id="37" name="Right Arrow 22">
            <a:extLst>
              <a:ext uri="{FF2B5EF4-FFF2-40B4-BE49-F238E27FC236}">
                <a16:creationId xmlns:a16="http://schemas.microsoft.com/office/drawing/2014/main" id="{E77FD1E7-0439-4CDC-A11D-3506C3DD20AE}"/>
              </a:ext>
            </a:extLst>
          </p:cNvPr>
          <p:cNvSpPr/>
          <p:nvPr/>
        </p:nvSpPr>
        <p:spPr bwMode="auto">
          <a:xfrm>
            <a:off x="7095587" y="5309142"/>
            <a:ext cx="1608666" cy="841797"/>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endParaRPr lang="en-US" sz="2400">
              <a:latin typeface="Times New Roman" pitchFamily="18" charset="0"/>
            </a:endParaRPr>
          </a:p>
        </p:txBody>
      </p:sp>
    </p:spTree>
    <p:extLst>
      <p:ext uri="{BB962C8B-B14F-4D97-AF65-F5344CB8AC3E}">
        <p14:creationId xmlns:p14="http://schemas.microsoft.com/office/powerpoint/2010/main" val="6559259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AA087E9-512C-4084-976A-03A99F1962D9}"/>
              </a:ext>
            </a:extLst>
          </p:cNvPr>
          <p:cNvSpPr>
            <a:spLocks noGrp="1"/>
          </p:cNvSpPr>
          <p:nvPr>
            <p:ph type="body" sz="quarter" idx="10"/>
          </p:nvPr>
        </p:nvSpPr>
        <p:spPr/>
        <p:txBody>
          <a:bodyPr/>
          <a:lstStyle/>
          <a:p>
            <a:r>
              <a:rPr lang="en-US" dirty="0"/>
              <a:t>Levels of Reproducibility</a:t>
            </a:r>
          </a:p>
        </p:txBody>
      </p:sp>
    </p:spTree>
    <p:extLst>
      <p:ext uri="{BB962C8B-B14F-4D97-AF65-F5344CB8AC3E}">
        <p14:creationId xmlns:p14="http://schemas.microsoft.com/office/powerpoint/2010/main" val="21392433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921D5AC-0D56-4258-9FC8-21D95CE38A52}"/>
              </a:ext>
            </a:extLst>
          </p:cNvPr>
          <p:cNvSpPr>
            <a:spLocks noGrp="1"/>
          </p:cNvSpPr>
          <p:nvPr>
            <p:ph type="title"/>
          </p:nvPr>
        </p:nvSpPr>
        <p:spPr>
          <a:xfrm>
            <a:off x="312908" y="311286"/>
            <a:ext cx="11566185" cy="812258"/>
          </a:xfrm>
        </p:spPr>
        <p:txBody>
          <a:bodyPr>
            <a:noAutofit/>
          </a:bodyPr>
          <a:lstStyle/>
          <a:p>
            <a:r>
              <a:rPr lang="en-US" dirty="0"/>
              <a:t>Reproducibility is most appropriately thought of as a spectrum rather than binary</a:t>
            </a:r>
          </a:p>
        </p:txBody>
      </p:sp>
      <p:sp>
        <p:nvSpPr>
          <p:cNvPr id="7" name="TextBox 6">
            <a:extLst>
              <a:ext uri="{FF2B5EF4-FFF2-40B4-BE49-F238E27FC236}">
                <a16:creationId xmlns:a16="http://schemas.microsoft.com/office/drawing/2014/main" id="{107D6415-58DE-4917-BFA8-9E5ED402CBE5}"/>
              </a:ext>
            </a:extLst>
          </p:cNvPr>
          <p:cNvSpPr txBox="1"/>
          <p:nvPr/>
        </p:nvSpPr>
        <p:spPr>
          <a:xfrm>
            <a:off x="2987041" y="1649937"/>
            <a:ext cx="5951687" cy="914400"/>
          </a:xfrm>
          <a:prstGeom prst="rect">
            <a:avLst/>
          </a:prstGeom>
          <a:noFill/>
          <a:ln>
            <a:solidFill>
              <a:schemeClr val="tx1"/>
            </a:solidFill>
          </a:ln>
        </p:spPr>
        <p:txBody>
          <a:bodyPr wrap="square" rtlCol="0" anchor="ctr">
            <a:noAutofit/>
          </a:bodyPr>
          <a:lstStyle/>
          <a:p>
            <a:pPr algn="ctr"/>
            <a:r>
              <a:rPr lang="en-US" sz="2400"/>
              <a:t>By an analyst </a:t>
            </a:r>
            <a:r>
              <a:rPr lang="en-US" sz="2400" b="1" i="1"/>
              <a:t>entirely unfamiliar </a:t>
            </a:r>
            <a:r>
              <a:rPr lang="en-US" sz="2400"/>
              <a:t>with the context and data</a:t>
            </a:r>
            <a:endParaRPr lang="en-US" sz="2400" dirty="0"/>
          </a:p>
        </p:txBody>
      </p:sp>
      <p:sp>
        <p:nvSpPr>
          <p:cNvPr id="8" name="TextBox 7">
            <a:extLst>
              <a:ext uri="{FF2B5EF4-FFF2-40B4-BE49-F238E27FC236}">
                <a16:creationId xmlns:a16="http://schemas.microsoft.com/office/drawing/2014/main" id="{EC354AB5-AD2B-4C36-AFE3-A94C3E141D90}"/>
              </a:ext>
            </a:extLst>
          </p:cNvPr>
          <p:cNvSpPr txBox="1"/>
          <p:nvPr/>
        </p:nvSpPr>
        <p:spPr>
          <a:xfrm>
            <a:off x="2987041" y="2931676"/>
            <a:ext cx="5951687" cy="914400"/>
          </a:xfrm>
          <a:prstGeom prst="rect">
            <a:avLst/>
          </a:prstGeom>
          <a:noFill/>
          <a:ln>
            <a:solidFill>
              <a:schemeClr val="tx1"/>
            </a:solidFill>
          </a:ln>
        </p:spPr>
        <p:txBody>
          <a:bodyPr wrap="square" rtlCol="0" anchor="ctr">
            <a:noAutofit/>
          </a:bodyPr>
          <a:lstStyle/>
          <a:p>
            <a:pPr algn="ctr"/>
            <a:r>
              <a:rPr lang="en-US" sz="2400"/>
              <a:t>By a different analyst familiar with the context and data</a:t>
            </a:r>
            <a:endParaRPr lang="en-US" sz="2400" dirty="0"/>
          </a:p>
        </p:txBody>
      </p:sp>
      <p:sp>
        <p:nvSpPr>
          <p:cNvPr id="9" name="TextBox 8">
            <a:extLst>
              <a:ext uri="{FF2B5EF4-FFF2-40B4-BE49-F238E27FC236}">
                <a16:creationId xmlns:a16="http://schemas.microsoft.com/office/drawing/2014/main" id="{7AEB925B-6C35-46F0-B758-F27B99D514C4}"/>
              </a:ext>
            </a:extLst>
          </p:cNvPr>
          <p:cNvSpPr txBox="1"/>
          <p:nvPr/>
        </p:nvSpPr>
        <p:spPr>
          <a:xfrm>
            <a:off x="2987041" y="4213415"/>
            <a:ext cx="5951687" cy="914400"/>
          </a:xfrm>
          <a:prstGeom prst="rect">
            <a:avLst/>
          </a:prstGeom>
          <a:noFill/>
          <a:ln>
            <a:solidFill>
              <a:schemeClr val="tx1"/>
            </a:solidFill>
          </a:ln>
        </p:spPr>
        <p:txBody>
          <a:bodyPr wrap="square" rtlCol="0" anchor="ctr">
            <a:noAutofit/>
          </a:bodyPr>
          <a:lstStyle/>
          <a:p>
            <a:pPr algn="ctr"/>
            <a:r>
              <a:rPr lang="en-US" sz="2800" dirty="0"/>
              <a:t>By your project team</a:t>
            </a:r>
            <a:endParaRPr lang="en-US" sz="2400" dirty="0"/>
          </a:p>
        </p:txBody>
      </p:sp>
      <p:sp>
        <p:nvSpPr>
          <p:cNvPr id="10" name="TextBox 9">
            <a:extLst>
              <a:ext uri="{FF2B5EF4-FFF2-40B4-BE49-F238E27FC236}">
                <a16:creationId xmlns:a16="http://schemas.microsoft.com/office/drawing/2014/main" id="{4E4C4B90-7EE0-412D-9ECC-2C7B53EB57E2}"/>
              </a:ext>
            </a:extLst>
          </p:cNvPr>
          <p:cNvSpPr txBox="1"/>
          <p:nvPr/>
        </p:nvSpPr>
        <p:spPr>
          <a:xfrm>
            <a:off x="2987041" y="5495155"/>
            <a:ext cx="5951687" cy="914400"/>
          </a:xfrm>
          <a:prstGeom prst="rect">
            <a:avLst/>
          </a:prstGeom>
          <a:noFill/>
          <a:ln>
            <a:solidFill>
              <a:schemeClr val="tx1"/>
            </a:solidFill>
          </a:ln>
        </p:spPr>
        <p:txBody>
          <a:bodyPr wrap="square" rtlCol="0" anchor="ctr">
            <a:noAutofit/>
          </a:bodyPr>
          <a:lstStyle/>
          <a:p>
            <a:pPr algn="ctr"/>
            <a:r>
              <a:rPr lang="en-US" sz="2800" dirty="0"/>
              <a:t>By you</a:t>
            </a:r>
            <a:endParaRPr lang="en-US" sz="2400" dirty="0"/>
          </a:p>
        </p:txBody>
      </p:sp>
      <p:sp>
        <p:nvSpPr>
          <p:cNvPr id="12" name="Arrow: Right 11">
            <a:extLst>
              <a:ext uri="{FF2B5EF4-FFF2-40B4-BE49-F238E27FC236}">
                <a16:creationId xmlns:a16="http://schemas.microsoft.com/office/drawing/2014/main" id="{F538F1E9-8B6E-48CE-A397-655D61F78D24}"/>
              </a:ext>
            </a:extLst>
          </p:cNvPr>
          <p:cNvSpPr/>
          <p:nvPr/>
        </p:nvSpPr>
        <p:spPr>
          <a:xfrm rot="16200000">
            <a:off x="8165524" y="2531138"/>
            <a:ext cx="4680703" cy="2918298"/>
          </a:xfrm>
          <a:prstGeom prst="rightArrow">
            <a:avLst>
              <a:gd name="adj1" fmla="val 58000"/>
              <a:gd name="adj2" fmla="val 33838"/>
            </a:avLst>
          </a:prstGeom>
        </p:spPr>
        <p:style>
          <a:lnRef idx="2">
            <a:schemeClr val="accent1">
              <a:shade val="50000"/>
            </a:schemeClr>
          </a:lnRef>
          <a:fillRef idx="1">
            <a:schemeClr val="accent1"/>
          </a:fillRef>
          <a:effectRef idx="0">
            <a:schemeClr val="accent1"/>
          </a:effectRef>
          <a:fontRef idx="minor">
            <a:schemeClr val="lt1"/>
          </a:fontRef>
        </p:style>
        <p:txBody>
          <a:bodyPr vert="vert" wrap="none" rtlCol="0" anchor="ctr">
            <a:noAutofit/>
          </a:bodyPr>
          <a:lstStyle/>
          <a:p>
            <a:pPr algn="ctr"/>
            <a:endParaRPr lang="en-US" sz="2400" dirty="0">
              <a:solidFill>
                <a:schemeClr val="tx1"/>
              </a:solidFill>
            </a:endParaRPr>
          </a:p>
        </p:txBody>
      </p:sp>
      <p:pic>
        <p:nvPicPr>
          <p:cNvPr id="2" name="Picture 1">
            <a:extLst>
              <a:ext uri="{FF2B5EF4-FFF2-40B4-BE49-F238E27FC236}">
                <a16:creationId xmlns:a16="http://schemas.microsoft.com/office/drawing/2014/main" id="{781272B7-16AB-413F-8C0A-A96B6A8C5D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1833" y="4076255"/>
            <a:ext cx="1188720" cy="1188720"/>
          </a:xfrm>
          <a:prstGeom prst="rect">
            <a:avLst/>
          </a:prstGeom>
        </p:spPr>
      </p:pic>
      <p:pic>
        <p:nvPicPr>
          <p:cNvPr id="4" name="Picture 3">
            <a:extLst>
              <a:ext uri="{FF2B5EF4-FFF2-40B4-BE49-F238E27FC236}">
                <a16:creationId xmlns:a16="http://schemas.microsoft.com/office/drawing/2014/main" id="{FF4E7608-6705-4205-ABA0-3C0CC293D3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1833" y="5357994"/>
            <a:ext cx="1188720" cy="1188720"/>
          </a:xfrm>
          <a:prstGeom prst="rect">
            <a:avLst/>
          </a:prstGeom>
        </p:spPr>
      </p:pic>
      <p:sp>
        <p:nvSpPr>
          <p:cNvPr id="5" name="TextBox 4">
            <a:extLst>
              <a:ext uri="{FF2B5EF4-FFF2-40B4-BE49-F238E27FC236}">
                <a16:creationId xmlns:a16="http://schemas.microsoft.com/office/drawing/2014/main" id="{52B8EC83-98CD-4830-B14D-094F9E315C1E}"/>
              </a:ext>
            </a:extLst>
          </p:cNvPr>
          <p:cNvSpPr txBox="1"/>
          <p:nvPr/>
        </p:nvSpPr>
        <p:spPr>
          <a:xfrm>
            <a:off x="9387595" y="3301068"/>
            <a:ext cx="2236560" cy="923330"/>
          </a:xfrm>
          <a:prstGeom prst="rect">
            <a:avLst/>
          </a:prstGeom>
          <a:noFill/>
        </p:spPr>
        <p:txBody>
          <a:bodyPr wrap="square" rtlCol="0">
            <a:spAutoFit/>
          </a:bodyPr>
          <a:lstStyle/>
          <a:p>
            <a:pPr algn="ctr"/>
            <a:r>
              <a:rPr lang="en-US" b="1" dirty="0">
                <a:solidFill>
                  <a:schemeClr val="bg1"/>
                </a:solidFill>
              </a:rPr>
              <a:t>Level of Documentation</a:t>
            </a:r>
          </a:p>
          <a:p>
            <a:pPr algn="ctr"/>
            <a:r>
              <a:rPr lang="en-US" b="1" dirty="0">
                <a:solidFill>
                  <a:schemeClr val="bg1"/>
                </a:solidFill>
              </a:rPr>
              <a:t>and Context</a:t>
            </a:r>
          </a:p>
        </p:txBody>
      </p:sp>
      <p:pic>
        <p:nvPicPr>
          <p:cNvPr id="13" name="Picture 12">
            <a:extLst>
              <a:ext uri="{FF2B5EF4-FFF2-40B4-BE49-F238E27FC236}">
                <a16:creationId xmlns:a16="http://schemas.microsoft.com/office/drawing/2014/main" id="{011C20FD-290A-48C1-A015-0D7D7621F44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4227" y="1512777"/>
            <a:ext cx="1188720" cy="1188720"/>
          </a:xfrm>
          <a:prstGeom prst="rect">
            <a:avLst/>
          </a:prstGeom>
        </p:spPr>
      </p:pic>
      <p:pic>
        <p:nvPicPr>
          <p:cNvPr id="14" name="Picture 13">
            <a:extLst>
              <a:ext uri="{FF2B5EF4-FFF2-40B4-BE49-F238E27FC236}">
                <a16:creationId xmlns:a16="http://schemas.microsoft.com/office/drawing/2014/main" id="{3A82A2B2-E318-431D-ADB8-1A3054CA82D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04227" y="2794516"/>
            <a:ext cx="1188720" cy="1188720"/>
          </a:xfrm>
          <a:prstGeom prst="rect">
            <a:avLst/>
          </a:prstGeom>
        </p:spPr>
      </p:pic>
    </p:spTree>
    <p:extLst>
      <p:ext uri="{BB962C8B-B14F-4D97-AF65-F5344CB8AC3E}">
        <p14:creationId xmlns:p14="http://schemas.microsoft.com/office/powerpoint/2010/main" val="22617714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921D5AC-0D56-4258-9FC8-21D95CE38A52}"/>
              </a:ext>
            </a:extLst>
          </p:cNvPr>
          <p:cNvSpPr>
            <a:spLocks noGrp="1"/>
          </p:cNvSpPr>
          <p:nvPr>
            <p:ph type="title"/>
          </p:nvPr>
        </p:nvSpPr>
        <p:spPr>
          <a:xfrm>
            <a:off x="312908" y="311286"/>
            <a:ext cx="11566185" cy="812258"/>
          </a:xfrm>
        </p:spPr>
        <p:txBody>
          <a:bodyPr>
            <a:noAutofit/>
          </a:bodyPr>
          <a:lstStyle/>
          <a:p>
            <a:r>
              <a:rPr lang="en-US" dirty="0"/>
              <a:t>Reproducibility is most appropriately thought of as a spectrum rather than binary</a:t>
            </a:r>
          </a:p>
        </p:txBody>
      </p:sp>
      <p:sp>
        <p:nvSpPr>
          <p:cNvPr id="7" name="TextBox 6">
            <a:extLst>
              <a:ext uri="{FF2B5EF4-FFF2-40B4-BE49-F238E27FC236}">
                <a16:creationId xmlns:a16="http://schemas.microsoft.com/office/drawing/2014/main" id="{107D6415-58DE-4917-BFA8-9E5ED402CBE5}"/>
              </a:ext>
            </a:extLst>
          </p:cNvPr>
          <p:cNvSpPr txBox="1"/>
          <p:nvPr/>
        </p:nvSpPr>
        <p:spPr>
          <a:xfrm>
            <a:off x="2996768" y="1564454"/>
            <a:ext cx="5951687" cy="914400"/>
          </a:xfrm>
          <a:prstGeom prst="rect">
            <a:avLst/>
          </a:prstGeom>
          <a:noFill/>
          <a:ln>
            <a:solidFill>
              <a:schemeClr val="tx1"/>
            </a:solidFill>
          </a:ln>
        </p:spPr>
        <p:txBody>
          <a:bodyPr wrap="square" rtlCol="0" anchor="ctr">
            <a:noAutofit/>
          </a:bodyPr>
          <a:lstStyle/>
          <a:p>
            <a:pPr algn="ctr"/>
            <a:r>
              <a:rPr lang="en-US" sz="2800" dirty="0"/>
              <a:t>Next Decade</a:t>
            </a:r>
          </a:p>
        </p:txBody>
      </p:sp>
      <p:sp>
        <p:nvSpPr>
          <p:cNvPr id="8" name="TextBox 7">
            <a:extLst>
              <a:ext uri="{FF2B5EF4-FFF2-40B4-BE49-F238E27FC236}">
                <a16:creationId xmlns:a16="http://schemas.microsoft.com/office/drawing/2014/main" id="{EC354AB5-AD2B-4C36-AFE3-A94C3E141D90}"/>
              </a:ext>
            </a:extLst>
          </p:cNvPr>
          <p:cNvSpPr txBox="1"/>
          <p:nvPr/>
        </p:nvSpPr>
        <p:spPr>
          <a:xfrm>
            <a:off x="2996768" y="2846193"/>
            <a:ext cx="5951687" cy="914400"/>
          </a:xfrm>
          <a:prstGeom prst="rect">
            <a:avLst/>
          </a:prstGeom>
          <a:noFill/>
          <a:ln>
            <a:solidFill>
              <a:schemeClr val="tx1"/>
            </a:solidFill>
          </a:ln>
        </p:spPr>
        <p:txBody>
          <a:bodyPr wrap="square" rtlCol="0" anchor="ctr">
            <a:noAutofit/>
          </a:bodyPr>
          <a:lstStyle/>
          <a:p>
            <a:pPr algn="ctr"/>
            <a:r>
              <a:rPr lang="en-US" sz="2800" dirty="0"/>
              <a:t>Next Year</a:t>
            </a:r>
          </a:p>
        </p:txBody>
      </p:sp>
      <p:sp>
        <p:nvSpPr>
          <p:cNvPr id="9" name="TextBox 8">
            <a:extLst>
              <a:ext uri="{FF2B5EF4-FFF2-40B4-BE49-F238E27FC236}">
                <a16:creationId xmlns:a16="http://schemas.microsoft.com/office/drawing/2014/main" id="{7AEB925B-6C35-46F0-B758-F27B99D514C4}"/>
              </a:ext>
            </a:extLst>
          </p:cNvPr>
          <p:cNvSpPr txBox="1"/>
          <p:nvPr/>
        </p:nvSpPr>
        <p:spPr>
          <a:xfrm>
            <a:off x="2996768" y="4127932"/>
            <a:ext cx="5951687" cy="914400"/>
          </a:xfrm>
          <a:prstGeom prst="rect">
            <a:avLst/>
          </a:prstGeom>
          <a:noFill/>
          <a:ln>
            <a:solidFill>
              <a:schemeClr val="tx1"/>
            </a:solidFill>
          </a:ln>
        </p:spPr>
        <p:txBody>
          <a:bodyPr wrap="square" rtlCol="0" anchor="ctr">
            <a:noAutofit/>
          </a:bodyPr>
          <a:lstStyle/>
          <a:p>
            <a:pPr algn="ctr"/>
            <a:r>
              <a:rPr lang="en-US" sz="2800" dirty="0"/>
              <a:t>Next Month</a:t>
            </a:r>
            <a:endParaRPr lang="en-US" sz="2400" dirty="0"/>
          </a:p>
        </p:txBody>
      </p:sp>
      <p:sp>
        <p:nvSpPr>
          <p:cNvPr id="10" name="TextBox 9">
            <a:extLst>
              <a:ext uri="{FF2B5EF4-FFF2-40B4-BE49-F238E27FC236}">
                <a16:creationId xmlns:a16="http://schemas.microsoft.com/office/drawing/2014/main" id="{4E4C4B90-7EE0-412D-9ECC-2C7B53EB57E2}"/>
              </a:ext>
            </a:extLst>
          </p:cNvPr>
          <p:cNvSpPr txBox="1"/>
          <p:nvPr/>
        </p:nvSpPr>
        <p:spPr>
          <a:xfrm>
            <a:off x="2996768" y="5409672"/>
            <a:ext cx="5951687" cy="914400"/>
          </a:xfrm>
          <a:prstGeom prst="rect">
            <a:avLst/>
          </a:prstGeom>
          <a:noFill/>
          <a:ln>
            <a:solidFill>
              <a:schemeClr val="tx1"/>
            </a:solidFill>
          </a:ln>
        </p:spPr>
        <p:txBody>
          <a:bodyPr wrap="square" rtlCol="0" anchor="ctr">
            <a:noAutofit/>
          </a:bodyPr>
          <a:lstStyle/>
          <a:p>
            <a:pPr algn="ctr"/>
            <a:r>
              <a:rPr lang="en-US" sz="2800" dirty="0"/>
              <a:t>Tomorrow</a:t>
            </a:r>
            <a:endParaRPr lang="en-US" sz="2400" dirty="0"/>
          </a:p>
        </p:txBody>
      </p:sp>
      <p:pic>
        <p:nvPicPr>
          <p:cNvPr id="15" name="Picture 14">
            <a:extLst>
              <a:ext uri="{FF2B5EF4-FFF2-40B4-BE49-F238E27FC236}">
                <a16:creationId xmlns:a16="http://schemas.microsoft.com/office/drawing/2014/main" id="{6CABC1A0-CE45-4D68-B7AD-4087C7D1E9D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2926" y="2678998"/>
            <a:ext cx="1188720" cy="1188720"/>
          </a:xfrm>
          <a:prstGeom prst="rect">
            <a:avLst/>
          </a:prstGeom>
        </p:spPr>
      </p:pic>
      <p:pic>
        <p:nvPicPr>
          <p:cNvPr id="4" name="Picture 3">
            <a:extLst>
              <a:ext uri="{FF2B5EF4-FFF2-40B4-BE49-F238E27FC236}">
                <a16:creationId xmlns:a16="http://schemas.microsoft.com/office/drawing/2014/main" id="{FF4E7608-6705-4205-ABA0-3C0CC293D3A1}"/>
              </a:ext>
            </a:extLst>
          </p:cNvPr>
          <p:cNvPicPr>
            <a:picLocks noChangeAspect="1"/>
          </p:cNvPicPr>
          <p:nvPr/>
        </p:nvPicPr>
        <p:blipFill>
          <a:blip r:embed="rId3"/>
          <a:stretch>
            <a:fillRect/>
          </a:stretch>
        </p:blipFill>
        <p:spPr>
          <a:xfrm>
            <a:off x="1001815" y="5272512"/>
            <a:ext cx="1188720" cy="1188720"/>
          </a:xfrm>
          <a:prstGeom prst="rect">
            <a:avLst/>
          </a:prstGeom>
        </p:spPr>
      </p:pic>
      <p:sp>
        <p:nvSpPr>
          <p:cNvPr id="14" name="TextBox 13">
            <a:extLst>
              <a:ext uri="{FF2B5EF4-FFF2-40B4-BE49-F238E27FC236}">
                <a16:creationId xmlns:a16="http://schemas.microsoft.com/office/drawing/2014/main" id="{F56F926C-651C-4442-A857-F11533919571}"/>
              </a:ext>
            </a:extLst>
          </p:cNvPr>
          <p:cNvSpPr txBox="1"/>
          <p:nvPr/>
        </p:nvSpPr>
        <p:spPr>
          <a:xfrm>
            <a:off x="9397322" y="3215585"/>
            <a:ext cx="2236560" cy="923330"/>
          </a:xfrm>
          <a:prstGeom prst="rect">
            <a:avLst/>
          </a:prstGeom>
          <a:noFill/>
        </p:spPr>
        <p:txBody>
          <a:bodyPr wrap="square" rtlCol="0">
            <a:spAutoFit/>
          </a:bodyPr>
          <a:lstStyle/>
          <a:p>
            <a:pPr algn="ctr"/>
            <a:r>
              <a:rPr lang="en-US" b="1" dirty="0">
                <a:solidFill>
                  <a:schemeClr val="bg1"/>
                </a:solidFill>
              </a:rPr>
              <a:t>Level of Documentation</a:t>
            </a:r>
          </a:p>
          <a:p>
            <a:pPr algn="ctr"/>
            <a:r>
              <a:rPr lang="en-US" b="1" dirty="0">
                <a:solidFill>
                  <a:schemeClr val="bg1"/>
                </a:solidFill>
              </a:rPr>
              <a:t>and Context</a:t>
            </a:r>
          </a:p>
        </p:txBody>
      </p:sp>
      <p:pic>
        <p:nvPicPr>
          <p:cNvPr id="16" name="Picture 15">
            <a:extLst>
              <a:ext uri="{FF2B5EF4-FFF2-40B4-BE49-F238E27FC236}">
                <a16:creationId xmlns:a16="http://schemas.microsoft.com/office/drawing/2014/main" id="{856FB121-E8E7-4160-9DE9-663EECA37B6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5873" t="6639" r="20352" b="10026"/>
          <a:stretch/>
        </p:blipFill>
        <p:spPr>
          <a:xfrm>
            <a:off x="1141305" y="1430377"/>
            <a:ext cx="909740" cy="1188720"/>
          </a:xfrm>
          <a:prstGeom prst="rect">
            <a:avLst/>
          </a:prstGeom>
        </p:spPr>
      </p:pic>
      <p:pic>
        <p:nvPicPr>
          <p:cNvPr id="18" name="Picture 17">
            <a:extLst>
              <a:ext uri="{FF2B5EF4-FFF2-40B4-BE49-F238E27FC236}">
                <a16:creationId xmlns:a16="http://schemas.microsoft.com/office/drawing/2014/main" id="{74E5F2A6-12C7-4952-A672-3F30DE248118}"/>
              </a:ext>
            </a:extLst>
          </p:cNvPr>
          <p:cNvPicPr>
            <a:picLocks noChangeAspect="1"/>
          </p:cNvPicPr>
          <p:nvPr/>
        </p:nvPicPr>
        <p:blipFill rotWithShape="1">
          <a:blip r:embed="rId5"/>
          <a:srcRect l="15749" t="19507" r="17098" b="19720"/>
          <a:stretch/>
        </p:blipFill>
        <p:spPr>
          <a:xfrm>
            <a:off x="930532" y="3990772"/>
            <a:ext cx="1313507" cy="1188720"/>
          </a:xfrm>
          <a:prstGeom prst="rect">
            <a:avLst/>
          </a:prstGeom>
        </p:spPr>
      </p:pic>
      <p:sp>
        <p:nvSpPr>
          <p:cNvPr id="19" name="Arrow: Right 18">
            <a:extLst>
              <a:ext uri="{FF2B5EF4-FFF2-40B4-BE49-F238E27FC236}">
                <a16:creationId xmlns:a16="http://schemas.microsoft.com/office/drawing/2014/main" id="{EE6A8712-196A-47AC-B155-A9C8146E3D3D}"/>
              </a:ext>
            </a:extLst>
          </p:cNvPr>
          <p:cNvSpPr/>
          <p:nvPr/>
        </p:nvSpPr>
        <p:spPr>
          <a:xfrm rot="16200000">
            <a:off x="8165524" y="2531138"/>
            <a:ext cx="4680703" cy="2918298"/>
          </a:xfrm>
          <a:prstGeom prst="rightArrow">
            <a:avLst>
              <a:gd name="adj1" fmla="val 58000"/>
              <a:gd name="adj2" fmla="val 33838"/>
            </a:avLst>
          </a:prstGeom>
        </p:spPr>
        <p:style>
          <a:lnRef idx="2">
            <a:schemeClr val="accent1">
              <a:shade val="50000"/>
            </a:schemeClr>
          </a:lnRef>
          <a:fillRef idx="1">
            <a:schemeClr val="accent1"/>
          </a:fillRef>
          <a:effectRef idx="0">
            <a:schemeClr val="accent1"/>
          </a:effectRef>
          <a:fontRef idx="minor">
            <a:schemeClr val="lt1"/>
          </a:fontRef>
        </p:style>
        <p:txBody>
          <a:bodyPr vert="vert" wrap="none" rtlCol="0" anchor="ctr">
            <a:noAutofit/>
          </a:bodyPr>
          <a:lstStyle/>
          <a:p>
            <a:pPr algn="ctr"/>
            <a:endParaRPr lang="en-US" sz="2400" dirty="0">
              <a:solidFill>
                <a:schemeClr val="tx1"/>
              </a:solidFill>
            </a:endParaRPr>
          </a:p>
        </p:txBody>
      </p:sp>
      <p:sp>
        <p:nvSpPr>
          <p:cNvPr id="20" name="TextBox 19">
            <a:extLst>
              <a:ext uri="{FF2B5EF4-FFF2-40B4-BE49-F238E27FC236}">
                <a16:creationId xmlns:a16="http://schemas.microsoft.com/office/drawing/2014/main" id="{B3C1587E-0F08-4BFE-9019-8EEDA2FFCD28}"/>
              </a:ext>
            </a:extLst>
          </p:cNvPr>
          <p:cNvSpPr txBox="1"/>
          <p:nvPr/>
        </p:nvSpPr>
        <p:spPr>
          <a:xfrm>
            <a:off x="9387595" y="3301068"/>
            <a:ext cx="2236560" cy="923330"/>
          </a:xfrm>
          <a:prstGeom prst="rect">
            <a:avLst/>
          </a:prstGeom>
          <a:noFill/>
        </p:spPr>
        <p:txBody>
          <a:bodyPr wrap="square" rtlCol="0">
            <a:spAutoFit/>
          </a:bodyPr>
          <a:lstStyle/>
          <a:p>
            <a:pPr algn="ctr"/>
            <a:r>
              <a:rPr lang="en-US" b="1" dirty="0">
                <a:solidFill>
                  <a:schemeClr val="bg1"/>
                </a:solidFill>
              </a:rPr>
              <a:t>Level of Documentation</a:t>
            </a:r>
          </a:p>
          <a:p>
            <a:pPr algn="ctr"/>
            <a:r>
              <a:rPr lang="en-US" b="1" dirty="0">
                <a:solidFill>
                  <a:schemeClr val="bg1"/>
                </a:solidFill>
              </a:rPr>
              <a:t>and Context</a:t>
            </a:r>
          </a:p>
        </p:txBody>
      </p:sp>
    </p:spTree>
    <p:extLst>
      <p:ext uri="{BB962C8B-B14F-4D97-AF65-F5344CB8AC3E}">
        <p14:creationId xmlns:p14="http://schemas.microsoft.com/office/powerpoint/2010/main" val="41098721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921D5AC-0D56-4258-9FC8-21D95CE38A52}"/>
              </a:ext>
            </a:extLst>
          </p:cNvPr>
          <p:cNvSpPr>
            <a:spLocks noGrp="1"/>
          </p:cNvSpPr>
          <p:nvPr>
            <p:ph type="title"/>
          </p:nvPr>
        </p:nvSpPr>
        <p:spPr/>
        <p:txBody>
          <a:bodyPr>
            <a:noAutofit/>
          </a:bodyPr>
          <a:lstStyle/>
          <a:p>
            <a:r>
              <a:rPr lang="en-US" dirty="0"/>
              <a:t>We can also think about reproducibility in terms of what actions are needed to reproduce an analysis</a:t>
            </a:r>
          </a:p>
        </p:txBody>
      </p:sp>
      <p:sp>
        <p:nvSpPr>
          <p:cNvPr id="7" name="TextBox 6">
            <a:extLst>
              <a:ext uri="{FF2B5EF4-FFF2-40B4-BE49-F238E27FC236}">
                <a16:creationId xmlns:a16="http://schemas.microsoft.com/office/drawing/2014/main" id="{107D6415-58DE-4917-BFA8-9E5ED402CBE5}"/>
              </a:ext>
            </a:extLst>
          </p:cNvPr>
          <p:cNvSpPr txBox="1"/>
          <p:nvPr/>
        </p:nvSpPr>
        <p:spPr>
          <a:xfrm>
            <a:off x="2987040" y="1720096"/>
            <a:ext cx="5951687" cy="914400"/>
          </a:xfrm>
          <a:prstGeom prst="rect">
            <a:avLst/>
          </a:prstGeom>
          <a:noFill/>
          <a:ln>
            <a:solidFill>
              <a:schemeClr val="tx1"/>
            </a:solidFill>
          </a:ln>
        </p:spPr>
        <p:txBody>
          <a:bodyPr wrap="square" rtlCol="0" anchor="ctr">
            <a:noAutofit/>
          </a:bodyPr>
          <a:lstStyle/>
          <a:p>
            <a:pPr algn="ctr"/>
            <a:r>
              <a:rPr lang="en-US" sz="2800" dirty="0"/>
              <a:t>Push-button</a:t>
            </a:r>
            <a:endParaRPr lang="en-US" sz="2400" dirty="0"/>
          </a:p>
        </p:txBody>
      </p:sp>
      <p:sp>
        <p:nvSpPr>
          <p:cNvPr id="8" name="TextBox 7">
            <a:extLst>
              <a:ext uri="{FF2B5EF4-FFF2-40B4-BE49-F238E27FC236}">
                <a16:creationId xmlns:a16="http://schemas.microsoft.com/office/drawing/2014/main" id="{EC354AB5-AD2B-4C36-AFE3-A94C3E141D90}"/>
              </a:ext>
            </a:extLst>
          </p:cNvPr>
          <p:cNvSpPr txBox="1"/>
          <p:nvPr/>
        </p:nvSpPr>
        <p:spPr>
          <a:xfrm>
            <a:off x="2987040" y="3001835"/>
            <a:ext cx="5951687" cy="914400"/>
          </a:xfrm>
          <a:prstGeom prst="rect">
            <a:avLst/>
          </a:prstGeom>
          <a:noFill/>
          <a:ln>
            <a:solidFill>
              <a:schemeClr val="tx1"/>
            </a:solidFill>
          </a:ln>
        </p:spPr>
        <p:txBody>
          <a:bodyPr wrap="square" rtlCol="0" anchor="ctr">
            <a:noAutofit/>
          </a:bodyPr>
          <a:lstStyle/>
          <a:p>
            <a:pPr algn="ctr"/>
            <a:r>
              <a:rPr lang="en-US" sz="2800" dirty="0"/>
              <a:t>Scripted</a:t>
            </a:r>
            <a:endParaRPr lang="en-US" sz="2400" dirty="0"/>
          </a:p>
        </p:txBody>
      </p:sp>
      <p:sp>
        <p:nvSpPr>
          <p:cNvPr id="9" name="TextBox 8">
            <a:extLst>
              <a:ext uri="{FF2B5EF4-FFF2-40B4-BE49-F238E27FC236}">
                <a16:creationId xmlns:a16="http://schemas.microsoft.com/office/drawing/2014/main" id="{7AEB925B-6C35-46F0-B758-F27B99D514C4}"/>
              </a:ext>
            </a:extLst>
          </p:cNvPr>
          <p:cNvSpPr txBox="1"/>
          <p:nvPr/>
        </p:nvSpPr>
        <p:spPr>
          <a:xfrm>
            <a:off x="2987040" y="4283574"/>
            <a:ext cx="5951687" cy="914400"/>
          </a:xfrm>
          <a:prstGeom prst="rect">
            <a:avLst/>
          </a:prstGeom>
          <a:noFill/>
          <a:ln>
            <a:solidFill>
              <a:schemeClr val="tx1"/>
            </a:solidFill>
          </a:ln>
        </p:spPr>
        <p:txBody>
          <a:bodyPr wrap="square" rtlCol="0" anchor="ctr">
            <a:noAutofit/>
          </a:bodyPr>
          <a:lstStyle/>
          <a:p>
            <a:pPr algn="ctr"/>
            <a:r>
              <a:rPr lang="en-US" sz="2800" dirty="0"/>
              <a:t>Manually follow steps</a:t>
            </a:r>
          </a:p>
        </p:txBody>
      </p:sp>
      <p:sp>
        <p:nvSpPr>
          <p:cNvPr id="10" name="TextBox 9">
            <a:extLst>
              <a:ext uri="{FF2B5EF4-FFF2-40B4-BE49-F238E27FC236}">
                <a16:creationId xmlns:a16="http://schemas.microsoft.com/office/drawing/2014/main" id="{4E4C4B90-7EE0-412D-9ECC-2C7B53EB57E2}"/>
              </a:ext>
            </a:extLst>
          </p:cNvPr>
          <p:cNvSpPr txBox="1"/>
          <p:nvPr/>
        </p:nvSpPr>
        <p:spPr>
          <a:xfrm>
            <a:off x="2987040" y="5565314"/>
            <a:ext cx="5951687" cy="914400"/>
          </a:xfrm>
          <a:prstGeom prst="rect">
            <a:avLst/>
          </a:prstGeom>
          <a:noFill/>
          <a:ln>
            <a:solidFill>
              <a:schemeClr val="tx1"/>
            </a:solidFill>
          </a:ln>
        </p:spPr>
        <p:txBody>
          <a:bodyPr wrap="square" rtlCol="0" anchor="ctr">
            <a:noAutofit/>
          </a:bodyPr>
          <a:lstStyle/>
          <a:p>
            <a:pPr algn="ctr"/>
            <a:r>
              <a:rPr lang="en-US" sz="2800"/>
              <a:t>Reverse Engineer</a:t>
            </a:r>
            <a:endParaRPr lang="en-US" sz="2800" dirty="0"/>
          </a:p>
        </p:txBody>
      </p:sp>
      <p:pic>
        <p:nvPicPr>
          <p:cNvPr id="15" name="Picture 14">
            <a:extLst>
              <a:ext uri="{FF2B5EF4-FFF2-40B4-BE49-F238E27FC236}">
                <a16:creationId xmlns:a16="http://schemas.microsoft.com/office/drawing/2014/main" id="{6CABC1A0-CE45-4D68-B7AD-4087C7D1E9D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3526" y="2864675"/>
            <a:ext cx="1188720" cy="1188720"/>
          </a:xfrm>
          <a:prstGeom prst="rect">
            <a:avLst/>
          </a:prstGeom>
        </p:spPr>
      </p:pic>
      <p:pic>
        <p:nvPicPr>
          <p:cNvPr id="4" name="Picture 3">
            <a:extLst>
              <a:ext uri="{FF2B5EF4-FFF2-40B4-BE49-F238E27FC236}">
                <a16:creationId xmlns:a16="http://schemas.microsoft.com/office/drawing/2014/main" id="{FF4E7608-6705-4205-ABA0-3C0CC293D3A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1831" y="5428154"/>
            <a:ext cx="1188720" cy="1188720"/>
          </a:xfrm>
          <a:prstGeom prst="rect">
            <a:avLst/>
          </a:prstGeom>
        </p:spPr>
      </p:pic>
      <p:sp>
        <p:nvSpPr>
          <p:cNvPr id="14" name="Arrow: Right 13">
            <a:extLst>
              <a:ext uri="{FF2B5EF4-FFF2-40B4-BE49-F238E27FC236}">
                <a16:creationId xmlns:a16="http://schemas.microsoft.com/office/drawing/2014/main" id="{21F5F5FC-3F07-421F-B47D-C2D746B8B158}"/>
              </a:ext>
            </a:extLst>
          </p:cNvPr>
          <p:cNvSpPr/>
          <p:nvPr/>
        </p:nvSpPr>
        <p:spPr>
          <a:xfrm rot="16200000">
            <a:off x="8175251" y="2445655"/>
            <a:ext cx="4680703" cy="2918298"/>
          </a:xfrm>
          <a:prstGeom prst="rightArrow">
            <a:avLst>
              <a:gd name="adj1" fmla="val 58000"/>
              <a:gd name="adj2" fmla="val 33838"/>
            </a:avLst>
          </a:prstGeom>
        </p:spPr>
        <p:style>
          <a:lnRef idx="2">
            <a:schemeClr val="accent1">
              <a:shade val="50000"/>
            </a:schemeClr>
          </a:lnRef>
          <a:fillRef idx="1">
            <a:schemeClr val="accent1"/>
          </a:fillRef>
          <a:effectRef idx="0">
            <a:schemeClr val="accent1"/>
          </a:effectRef>
          <a:fontRef idx="minor">
            <a:schemeClr val="lt1"/>
          </a:fontRef>
        </p:style>
        <p:txBody>
          <a:bodyPr vert="vert" wrap="none" rtlCol="0" anchor="ctr">
            <a:noAutofit/>
          </a:bodyPr>
          <a:lstStyle/>
          <a:p>
            <a:pPr algn="ctr"/>
            <a:endParaRPr lang="en-US" sz="2400" dirty="0">
              <a:solidFill>
                <a:schemeClr val="tx1"/>
              </a:solidFill>
            </a:endParaRPr>
          </a:p>
        </p:txBody>
      </p:sp>
      <p:sp>
        <p:nvSpPr>
          <p:cNvPr id="16" name="TextBox 15">
            <a:extLst>
              <a:ext uri="{FF2B5EF4-FFF2-40B4-BE49-F238E27FC236}">
                <a16:creationId xmlns:a16="http://schemas.microsoft.com/office/drawing/2014/main" id="{9E376BFD-808C-4D27-8449-0E8A4E75A88B}"/>
              </a:ext>
            </a:extLst>
          </p:cNvPr>
          <p:cNvSpPr txBox="1"/>
          <p:nvPr/>
        </p:nvSpPr>
        <p:spPr>
          <a:xfrm>
            <a:off x="9397322" y="3215585"/>
            <a:ext cx="2236560" cy="646331"/>
          </a:xfrm>
          <a:prstGeom prst="rect">
            <a:avLst/>
          </a:prstGeom>
          <a:noFill/>
        </p:spPr>
        <p:txBody>
          <a:bodyPr wrap="square" rtlCol="0">
            <a:spAutoFit/>
          </a:bodyPr>
          <a:lstStyle/>
          <a:p>
            <a:pPr algn="ctr"/>
            <a:r>
              <a:rPr lang="en-US" b="1" dirty="0">
                <a:solidFill>
                  <a:schemeClr val="bg1"/>
                </a:solidFill>
              </a:rPr>
              <a:t>Ease of Reproducibility</a:t>
            </a:r>
          </a:p>
        </p:txBody>
      </p:sp>
      <p:pic>
        <p:nvPicPr>
          <p:cNvPr id="18" name="Picture 17">
            <a:extLst>
              <a:ext uri="{FF2B5EF4-FFF2-40B4-BE49-F238E27FC236}">
                <a16:creationId xmlns:a16="http://schemas.microsoft.com/office/drawing/2014/main" id="{25F117ED-C390-4AA7-AB23-EA84E613F05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1832" y="1582936"/>
            <a:ext cx="1188719" cy="1188719"/>
          </a:xfrm>
          <a:prstGeom prst="rect">
            <a:avLst/>
          </a:prstGeom>
        </p:spPr>
      </p:pic>
      <p:pic>
        <p:nvPicPr>
          <p:cNvPr id="19" name="Picture 18">
            <a:extLst>
              <a:ext uri="{FF2B5EF4-FFF2-40B4-BE49-F238E27FC236}">
                <a16:creationId xmlns:a16="http://schemas.microsoft.com/office/drawing/2014/main" id="{A7DA4555-F247-4D46-A958-B75682D3A33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08207" y="4146414"/>
            <a:ext cx="1188720" cy="1188720"/>
          </a:xfrm>
          <a:prstGeom prst="rect">
            <a:avLst/>
          </a:prstGeom>
        </p:spPr>
      </p:pic>
    </p:spTree>
    <p:extLst>
      <p:ext uri="{BB962C8B-B14F-4D97-AF65-F5344CB8AC3E}">
        <p14:creationId xmlns:p14="http://schemas.microsoft.com/office/powerpoint/2010/main" val="15565244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752600" y="3128726"/>
            <a:ext cx="8686800" cy="577081"/>
          </a:xfrm>
        </p:spPr>
        <p:txBody>
          <a:bodyPr/>
          <a:lstStyle/>
          <a:p>
            <a:r>
              <a:rPr lang="en-US" dirty="0"/>
              <a:t>Benefits to reproducible research</a:t>
            </a:r>
          </a:p>
        </p:txBody>
      </p:sp>
      <p:sp>
        <p:nvSpPr>
          <p:cNvPr id="3" name="Slide Number Placeholder 2"/>
          <p:cNvSpPr>
            <a:spLocks noGrp="1"/>
          </p:cNvSpPr>
          <p:nvPr>
            <p:ph type="sldNum" sz="quarter" idx="4"/>
          </p:nvPr>
        </p:nvSpPr>
        <p:spPr/>
        <p:txBody>
          <a:bodyPr/>
          <a:lstStyle/>
          <a:p>
            <a:fld id="{BAB60FF9-C0B8-43F3-9D3C-DA8285A02D4E}" type="slidenum">
              <a:rPr lang="en-US" smtClean="0"/>
              <a:pPr/>
              <a:t>15</a:t>
            </a:fld>
            <a:endParaRPr lang="en-US" dirty="0"/>
          </a:p>
        </p:txBody>
      </p:sp>
    </p:spTree>
    <p:extLst>
      <p:ext uri="{BB962C8B-B14F-4D97-AF65-F5344CB8AC3E}">
        <p14:creationId xmlns:p14="http://schemas.microsoft.com/office/powerpoint/2010/main" val="22282689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9290" y="162581"/>
            <a:ext cx="11700588" cy="954107"/>
          </a:xfrm>
        </p:spPr>
        <p:txBody>
          <a:bodyPr/>
          <a:lstStyle/>
          <a:p>
            <a:r>
              <a:rPr lang="en-US" dirty="0"/>
              <a:t>Reproducible analyses are more </a:t>
            </a:r>
            <a:r>
              <a:rPr lang="en-US" u="sng" dirty="0"/>
              <a:t>credible</a:t>
            </a:r>
            <a:r>
              <a:rPr lang="en-US" dirty="0"/>
              <a:t> and </a:t>
            </a:r>
            <a:r>
              <a:rPr lang="en-US" u="sng" dirty="0"/>
              <a:t>defensible</a:t>
            </a:r>
            <a:r>
              <a:rPr lang="en-US" dirty="0"/>
              <a:t> than the alternative</a:t>
            </a:r>
          </a:p>
        </p:txBody>
      </p:sp>
      <p:sp>
        <p:nvSpPr>
          <p:cNvPr id="3" name="Slide Number Placeholder 2"/>
          <p:cNvSpPr>
            <a:spLocks noGrp="1"/>
          </p:cNvSpPr>
          <p:nvPr>
            <p:ph type="sldNum" sz="quarter" idx="4"/>
          </p:nvPr>
        </p:nvSpPr>
        <p:spPr/>
        <p:txBody>
          <a:bodyPr/>
          <a:lstStyle/>
          <a:p>
            <a:fld id="{BAB60FF9-C0B8-43F3-9D3C-DA8285A02D4E}" type="slidenum">
              <a:rPr lang="en-US" smtClean="0"/>
              <a:pPr/>
              <a:t>16</a:t>
            </a:fld>
            <a:endParaRPr lang="en-US" dirty="0"/>
          </a:p>
        </p:txBody>
      </p:sp>
      <p:sp>
        <p:nvSpPr>
          <p:cNvPr id="4" name="Content Placeholder 3"/>
          <p:cNvSpPr txBox="1">
            <a:spLocks/>
          </p:cNvSpPr>
          <p:nvPr/>
        </p:nvSpPr>
        <p:spPr>
          <a:xfrm>
            <a:off x="1852612" y="2133600"/>
            <a:ext cx="8510588" cy="3886200"/>
          </a:xfrm>
          <a:prstGeom prst="rect">
            <a:avLst/>
          </a:prstGeom>
        </p:spPr>
        <p:txBody>
          <a:bodyPr anchor="ctr"/>
          <a:lstStyle>
            <a:lvl1pPr marL="0" indent="0" algn="ctr" rtl="0" eaLnBrk="1" fontAlgn="base" hangingPunct="1">
              <a:lnSpc>
                <a:spcPct val="125000"/>
              </a:lnSpc>
              <a:spcBef>
                <a:spcPts val="0"/>
              </a:spcBef>
              <a:spcAft>
                <a:spcPts val="0"/>
              </a:spcAft>
              <a:buClr>
                <a:srgbClr val="000000"/>
              </a:buClr>
              <a:buFont typeface="Wingdings" pitchFamily="2" charset="2"/>
              <a:buNone/>
              <a:defRPr sz="2500" i="0">
                <a:solidFill>
                  <a:srgbClr val="000000"/>
                </a:solidFill>
                <a:latin typeface="Raleway" panose="020B0003030101060003" pitchFamily="34" charset="0"/>
                <a:ea typeface="+mn-ea"/>
                <a:cs typeface="+mn-cs"/>
              </a:defRPr>
            </a:lvl1pPr>
            <a:lvl2pPr marL="742950" indent="-285750" algn="l" rtl="0" eaLnBrk="1" fontAlgn="base" hangingPunct="1">
              <a:spcBef>
                <a:spcPts val="0"/>
              </a:spcBef>
              <a:spcAft>
                <a:spcPts val="600"/>
              </a:spcAft>
              <a:buClr>
                <a:srgbClr val="000000"/>
              </a:buClr>
              <a:buFont typeface="Wingdings" pitchFamily="2" charset="2"/>
              <a:buChar char="§"/>
              <a:defRPr sz="2400" i="0">
                <a:solidFill>
                  <a:srgbClr val="000000"/>
                </a:solidFill>
                <a:latin typeface="Raleway" panose="020B0003030101060003" pitchFamily="34" charset="0"/>
              </a:defRPr>
            </a:lvl2pPr>
            <a:lvl3pPr marL="1143000" indent="-228600" algn="l" rtl="0" eaLnBrk="1" fontAlgn="base" hangingPunct="1">
              <a:spcBef>
                <a:spcPts val="0"/>
              </a:spcBef>
              <a:spcAft>
                <a:spcPts val="600"/>
              </a:spcAft>
              <a:buClr>
                <a:srgbClr val="000000"/>
              </a:buClr>
              <a:buFont typeface="Wingdings" pitchFamily="2" charset="2"/>
              <a:buChar char="§"/>
              <a:defRPr sz="2000" i="0">
                <a:solidFill>
                  <a:srgbClr val="000000"/>
                </a:solidFill>
                <a:latin typeface="Raleway" panose="020B0003030101060003" pitchFamily="34" charset="0"/>
              </a:defRPr>
            </a:lvl3pPr>
            <a:lvl4pPr marL="1600200" indent="-228600" algn="l" rtl="0" eaLnBrk="1" fontAlgn="base" hangingPunct="1">
              <a:spcBef>
                <a:spcPts val="0"/>
              </a:spcBef>
              <a:spcAft>
                <a:spcPts val="600"/>
              </a:spcAft>
              <a:buClr>
                <a:srgbClr val="000000"/>
              </a:buClr>
              <a:buFont typeface="Wingdings" pitchFamily="2" charset="2"/>
              <a:buChar char="§"/>
              <a:defRPr sz="1800" i="0">
                <a:solidFill>
                  <a:srgbClr val="000000"/>
                </a:solidFill>
                <a:latin typeface="Raleway" panose="020B0003030101060003" pitchFamily="34" charset="0"/>
              </a:defRPr>
            </a:lvl4pPr>
            <a:lvl5pPr marL="1828800" indent="0" algn="l" rtl="0" eaLnBrk="1" fontAlgn="base" hangingPunct="1">
              <a:spcBef>
                <a:spcPts val="0"/>
              </a:spcBef>
              <a:spcAft>
                <a:spcPts val="600"/>
              </a:spcAft>
              <a:buClr>
                <a:srgbClr val="000000"/>
              </a:buClr>
              <a:buFont typeface="Wingdings" pitchFamily="2" charset="2"/>
              <a:buNone/>
              <a:defRPr sz="1800" i="0">
                <a:solidFill>
                  <a:srgbClr val="000000"/>
                </a:solidFill>
                <a:latin typeface="Raleway" panose="020B0003030101060003" pitchFamily="34" charset="0"/>
              </a:defRPr>
            </a:lvl5pPr>
            <a:lvl6pPr marL="2514600" indent="-228600" algn="l" rtl="0" eaLnBrk="1" fontAlgn="base" hangingPunct="1">
              <a:spcBef>
                <a:spcPct val="20000"/>
              </a:spcBef>
              <a:spcAft>
                <a:spcPct val="0"/>
              </a:spcAft>
              <a:buClr>
                <a:srgbClr val="000000"/>
              </a:buClr>
              <a:buFont typeface="Wingdings" pitchFamily="2" charset="2"/>
              <a:buChar char="§"/>
              <a:defRPr sz="2000">
                <a:solidFill>
                  <a:srgbClr val="000000"/>
                </a:solidFill>
                <a:latin typeface="+mn-lt"/>
              </a:defRPr>
            </a:lvl6pPr>
            <a:lvl7pPr marL="2971800" indent="-228600" algn="l" rtl="0" eaLnBrk="1" fontAlgn="base" hangingPunct="1">
              <a:spcBef>
                <a:spcPct val="20000"/>
              </a:spcBef>
              <a:spcAft>
                <a:spcPct val="0"/>
              </a:spcAft>
              <a:buClr>
                <a:srgbClr val="000000"/>
              </a:buClr>
              <a:buFont typeface="Wingdings" pitchFamily="2" charset="2"/>
              <a:buChar char="§"/>
              <a:defRPr sz="2000">
                <a:solidFill>
                  <a:srgbClr val="000000"/>
                </a:solidFill>
                <a:latin typeface="+mn-lt"/>
              </a:defRPr>
            </a:lvl7pPr>
            <a:lvl8pPr marL="3429000" indent="-228600" algn="l" rtl="0" eaLnBrk="1" fontAlgn="base" hangingPunct="1">
              <a:spcBef>
                <a:spcPct val="20000"/>
              </a:spcBef>
              <a:spcAft>
                <a:spcPct val="0"/>
              </a:spcAft>
              <a:buClr>
                <a:srgbClr val="000000"/>
              </a:buClr>
              <a:buFont typeface="Wingdings" pitchFamily="2" charset="2"/>
              <a:buChar char="§"/>
              <a:defRPr sz="2000">
                <a:solidFill>
                  <a:srgbClr val="000000"/>
                </a:solidFill>
                <a:latin typeface="+mn-lt"/>
              </a:defRPr>
            </a:lvl8pPr>
            <a:lvl9pPr marL="3886200" indent="-228600" algn="l" rtl="0" eaLnBrk="1" fontAlgn="base" hangingPunct="1">
              <a:spcBef>
                <a:spcPct val="20000"/>
              </a:spcBef>
              <a:spcAft>
                <a:spcPct val="0"/>
              </a:spcAft>
              <a:buClr>
                <a:srgbClr val="000000"/>
              </a:buClr>
              <a:buFont typeface="Wingdings" pitchFamily="2" charset="2"/>
              <a:buChar char="§"/>
              <a:defRPr sz="2000">
                <a:solidFill>
                  <a:srgbClr val="000000"/>
                </a:solidFill>
                <a:latin typeface="+mn-lt"/>
              </a:defRPr>
            </a:lvl9pPr>
          </a:lstStyle>
          <a:p>
            <a:r>
              <a:rPr lang="en-US" kern="0" dirty="0"/>
              <a:t>You will always be able to answer the question, “Where did this number come from?”</a:t>
            </a:r>
          </a:p>
        </p:txBody>
      </p:sp>
    </p:spTree>
    <p:extLst>
      <p:ext uri="{BB962C8B-B14F-4D97-AF65-F5344CB8AC3E}">
        <p14:creationId xmlns:p14="http://schemas.microsoft.com/office/powerpoint/2010/main" val="19570745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603" y="162581"/>
            <a:ext cx="11877869" cy="954107"/>
          </a:xfrm>
        </p:spPr>
        <p:txBody>
          <a:bodyPr/>
          <a:lstStyle/>
          <a:p>
            <a:r>
              <a:rPr lang="en-US" dirty="0"/>
              <a:t>Reproducible analyses make it quick and easy to make minor changes</a:t>
            </a:r>
          </a:p>
        </p:txBody>
      </p:sp>
      <p:sp>
        <p:nvSpPr>
          <p:cNvPr id="3" name="Slide Number Placeholder 2"/>
          <p:cNvSpPr>
            <a:spLocks noGrp="1"/>
          </p:cNvSpPr>
          <p:nvPr>
            <p:ph type="sldNum" sz="quarter" idx="4"/>
          </p:nvPr>
        </p:nvSpPr>
        <p:spPr/>
        <p:txBody>
          <a:bodyPr/>
          <a:lstStyle/>
          <a:p>
            <a:fld id="{BAB60FF9-C0B8-43F3-9D3C-DA8285A02D4E}" type="slidenum">
              <a:rPr lang="en-US" smtClean="0"/>
              <a:pPr/>
              <a:t>17</a:t>
            </a:fld>
            <a:endParaRPr lang="en-US" dirty="0"/>
          </a:p>
        </p:txBody>
      </p:sp>
      <p:pic>
        <p:nvPicPr>
          <p:cNvPr id="18" name="Content Placeholder 17">
            <a:extLst>
              <a:ext uri="{FF2B5EF4-FFF2-40B4-BE49-F238E27FC236}">
                <a16:creationId xmlns:a16="http://schemas.microsoft.com/office/drawing/2014/main" id="{C49DC1E5-B49D-43AC-A183-4156EF786940}"/>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920797" y="775226"/>
            <a:ext cx="3540128" cy="5900212"/>
          </a:xfrm>
        </p:spPr>
      </p:pic>
      <p:sp>
        <p:nvSpPr>
          <p:cNvPr id="19" name="Arrow: Right 18">
            <a:extLst>
              <a:ext uri="{FF2B5EF4-FFF2-40B4-BE49-F238E27FC236}">
                <a16:creationId xmlns:a16="http://schemas.microsoft.com/office/drawing/2014/main" id="{EB79716F-C332-426C-9AA7-90EE37733417}"/>
              </a:ext>
            </a:extLst>
          </p:cNvPr>
          <p:cNvSpPr/>
          <p:nvPr/>
        </p:nvSpPr>
        <p:spPr>
          <a:xfrm>
            <a:off x="5203317" y="3242594"/>
            <a:ext cx="1972733" cy="2040466"/>
          </a:xfrm>
          <a:prstGeom prst="rightArrow">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Content Placeholder 17">
            <a:extLst>
              <a:ext uri="{FF2B5EF4-FFF2-40B4-BE49-F238E27FC236}">
                <a16:creationId xmlns:a16="http://schemas.microsoft.com/office/drawing/2014/main" id="{3CD3B110-EB11-42EA-ADE8-998BE20FF23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7176484" y="775226"/>
            <a:ext cx="3540127" cy="5900212"/>
          </a:xfrm>
          <a:prstGeom prst="rect">
            <a:avLst/>
          </a:prstGeom>
          <a:noFill/>
          <a:ln w="9525">
            <a:noFill/>
            <a:miter lim="800000"/>
            <a:headEnd/>
            <a:tailEnd/>
          </a:ln>
          <a:effectLst/>
        </p:spPr>
      </p:pic>
      <p:pic>
        <p:nvPicPr>
          <p:cNvPr id="21" name="Picture 20">
            <a:extLst>
              <a:ext uri="{FF2B5EF4-FFF2-40B4-BE49-F238E27FC236}">
                <a16:creationId xmlns:a16="http://schemas.microsoft.com/office/drawing/2014/main" id="{F25D28A3-F0D6-48F4-A9B6-E134D7010A1E}"/>
              </a:ext>
            </a:extLst>
          </p:cNvPr>
          <p:cNvPicPr>
            <a:picLocks noChangeAspect="1"/>
          </p:cNvPicPr>
          <p:nvPr/>
        </p:nvPicPr>
        <p:blipFill rotWithShape="1">
          <a:blip r:embed="rId5"/>
          <a:srcRect b="53619"/>
          <a:stretch/>
        </p:blipFill>
        <p:spPr>
          <a:xfrm>
            <a:off x="1557131" y="1586131"/>
            <a:ext cx="3274990" cy="1228579"/>
          </a:xfrm>
          <a:prstGeom prst="rect">
            <a:avLst/>
          </a:prstGeom>
        </p:spPr>
      </p:pic>
      <p:pic>
        <p:nvPicPr>
          <p:cNvPr id="22" name="Picture 21">
            <a:extLst>
              <a:ext uri="{FF2B5EF4-FFF2-40B4-BE49-F238E27FC236}">
                <a16:creationId xmlns:a16="http://schemas.microsoft.com/office/drawing/2014/main" id="{DB2B9DC0-D473-4FBA-BD39-F41CB7EA211D}"/>
              </a:ext>
            </a:extLst>
          </p:cNvPr>
          <p:cNvPicPr>
            <a:picLocks noChangeAspect="1"/>
          </p:cNvPicPr>
          <p:nvPr/>
        </p:nvPicPr>
        <p:blipFill rotWithShape="1">
          <a:blip r:embed="rId5"/>
          <a:srcRect t="46426"/>
          <a:stretch/>
        </p:blipFill>
        <p:spPr>
          <a:xfrm>
            <a:off x="5800623" y="1594337"/>
            <a:ext cx="3274990" cy="1419131"/>
          </a:xfrm>
          <a:prstGeom prst="rect">
            <a:avLst/>
          </a:prstGeom>
        </p:spPr>
      </p:pic>
      <p:sp>
        <p:nvSpPr>
          <p:cNvPr id="23" name="Rectangle 22">
            <a:extLst>
              <a:ext uri="{FF2B5EF4-FFF2-40B4-BE49-F238E27FC236}">
                <a16:creationId xmlns:a16="http://schemas.microsoft.com/office/drawing/2014/main" id="{287CCF58-EA16-42DA-BAB1-CE05437BF558}"/>
              </a:ext>
            </a:extLst>
          </p:cNvPr>
          <p:cNvSpPr/>
          <p:nvPr/>
        </p:nvSpPr>
        <p:spPr>
          <a:xfrm>
            <a:off x="3979334" y="5741312"/>
            <a:ext cx="4233332" cy="795867"/>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Iterative analyses are particularly well-suited for a reproducible approach</a:t>
            </a:r>
          </a:p>
        </p:txBody>
      </p:sp>
    </p:spTree>
    <p:extLst>
      <p:ext uri="{BB962C8B-B14F-4D97-AF65-F5344CB8AC3E}">
        <p14:creationId xmlns:p14="http://schemas.microsoft.com/office/powerpoint/2010/main" val="1292873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Reproducible analyses are less prone to some types of errors</a:t>
            </a:r>
          </a:p>
        </p:txBody>
      </p:sp>
      <p:pic>
        <p:nvPicPr>
          <p:cNvPr id="5" name="Picture 4">
            <a:extLst>
              <a:ext uri="{FF2B5EF4-FFF2-40B4-BE49-F238E27FC236}">
                <a16:creationId xmlns:a16="http://schemas.microsoft.com/office/drawing/2014/main" id="{43AF585E-D7FA-4486-84FB-A71273367C99}"/>
              </a:ext>
            </a:extLst>
          </p:cNvPr>
          <p:cNvPicPr>
            <a:picLocks noChangeAspect="1"/>
          </p:cNvPicPr>
          <p:nvPr/>
        </p:nvPicPr>
        <p:blipFill>
          <a:blip r:embed="rId3"/>
          <a:stretch>
            <a:fillRect/>
          </a:stretch>
        </p:blipFill>
        <p:spPr>
          <a:xfrm>
            <a:off x="2088206" y="1879391"/>
            <a:ext cx="2957209" cy="2957209"/>
          </a:xfrm>
          <a:prstGeom prst="rect">
            <a:avLst/>
          </a:prstGeom>
        </p:spPr>
      </p:pic>
      <p:pic>
        <p:nvPicPr>
          <p:cNvPr id="7" name="Picture 6">
            <a:extLst>
              <a:ext uri="{FF2B5EF4-FFF2-40B4-BE49-F238E27FC236}">
                <a16:creationId xmlns:a16="http://schemas.microsoft.com/office/drawing/2014/main" id="{B02A7D82-9AF6-455B-A8A3-15C273E3FD84}"/>
              </a:ext>
            </a:extLst>
          </p:cNvPr>
          <p:cNvPicPr>
            <a:picLocks noChangeAspect="1"/>
          </p:cNvPicPr>
          <p:nvPr/>
        </p:nvPicPr>
        <p:blipFill>
          <a:blip r:embed="rId4"/>
          <a:stretch>
            <a:fillRect/>
          </a:stretch>
        </p:blipFill>
        <p:spPr>
          <a:xfrm>
            <a:off x="6962661" y="1695467"/>
            <a:ext cx="3141133" cy="3141133"/>
          </a:xfrm>
          <a:prstGeom prst="rect">
            <a:avLst/>
          </a:prstGeom>
        </p:spPr>
      </p:pic>
      <p:sp>
        <p:nvSpPr>
          <p:cNvPr id="10" name="TextBox 9">
            <a:extLst>
              <a:ext uri="{FF2B5EF4-FFF2-40B4-BE49-F238E27FC236}">
                <a16:creationId xmlns:a16="http://schemas.microsoft.com/office/drawing/2014/main" id="{BA992982-7A2A-4958-88F3-F78E6AF6C165}"/>
              </a:ext>
            </a:extLst>
          </p:cNvPr>
          <p:cNvSpPr txBox="1"/>
          <p:nvPr/>
        </p:nvSpPr>
        <p:spPr>
          <a:xfrm>
            <a:off x="1747738" y="5237347"/>
            <a:ext cx="3638144" cy="369332"/>
          </a:xfrm>
          <a:prstGeom prst="rect">
            <a:avLst/>
          </a:prstGeom>
          <a:noFill/>
        </p:spPr>
        <p:txBody>
          <a:bodyPr wrap="square" rtlCol="0">
            <a:spAutoFit/>
          </a:bodyPr>
          <a:lstStyle/>
          <a:p>
            <a:pPr algn="ctr"/>
            <a:r>
              <a:rPr lang="en-US" dirty="0"/>
              <a:t>Hand-jamming</a:t>
            </a:r>
          </a:p>
        </p:txBody>
      </p:sp>
      <p:sp>
        <p:nvSpPr>
          <p:cNvPr id="11" name="TextBox 10">
            <a:extLst>
              <a:ext uri="{FF2B5EF4-FFF2-40B4-BE49-F238E27FC236}">
                <a16:creationId xmlns:a16="http://schemas.microsoft.com/office/drawing/2014/main" id="{1503F62D-0C97-46F1-8C8B-6C0178646D66}"/>
              </a:ext>
            </a:extLst>
          </p:cNvPr>
          <p:cNvSpPr txBox="1"/>
          <p:nvPr/>
        </p:nvSpPr>
        <p:spPr>
          <a:xfrm>
            <a:off x="6714155" y="5237347"/>
            <a:ext cx="3638144" cy="369332"/>
          </a:xfrm>
          <a:prstGeom prst="rect">
            <a:avLst/>
          </a:prstGeom>
          <a:noFill/>
        </p:spPr>
        <p:txBody>
          <a:bodyPr wrap="square" rtlCol="0">
            <a:spAutoFit/>
          </a:bodyPr>
          <a:lstStyle/>
          <a:p>
            <a:pPr algn="ctr"/>
            <a:r>
              <a:rPr lang="en-US" dirty="0"/>
              <a:t>Forgetting steps</a:t>
            </a:r>
          </a:p>
        </p:txBody>
      </p:sp>
    </p:spTree>
    <p:extLst>
      <p:ext uri="{BB962C8B-B14F-4D97-AF65-F5344CB8AC3E}">
        <p14:creationId xmlns:p14="http://schemas.microsoft.com/office/powerpoint/2010/main" val="1958854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752600" y="3092370"/>
            <a:ext cx="8686800" cy="577081"/>
          </a:xfrm>
        </p:spPr>
        <p:txBody>
          <a:bodyPr/>
          <a:lstStyle/>
          <a:p>
            <a:r>
              <a:rPr lang="en-US" dirty="0"/>
              <a:t>What is reproducible research?</a:t>
            </a:r>
          </a:p>
        </p:txBody>
      </p:sp>
      <p:sp>
        <p:nvSpPr>
          <p:cNvPr id="3" name="Slide Number Placeholder 2"/>
          <p:cNvSpPr>
            <a:spLocks noGrp="1"/>
          </p:cNvSpPr>
          <p:nvPr>
            <p:ph type="sldNum" sz="quarter" idx="4"/>
          </p:nvPr>
        </p:nvSpPr>
        <p:spPr/>
        <p:txBody>
          <a:bodyPr/>
          <a:lstStyle/>
          <a:p>
            <a:fld id="{BAB60FF9-C0B8-43F3-9D3C-DA8285A02D4E}" type="slidenum">
              <a:rPr lang="en-US" smtClean="0"/>
              <a:pPr/>
              <a:t>1</a:t>
            </a:fld>
            <a:endParaRPr lang="en-US" dirty="0"/>
          </a:p>
        </p:txBody>
      </p:sp>
    </p:spTree>
    <p:extLst>
      <p:ext uri="{BB962C8B-B14F-4D97-AF65-F5344CB8AC3E}">
        <p14:creationId xmlns:p14="http://schemas.microsoft.com/office/powerpoint/2010/main" val="21370339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933" y="162581"/>
            <a:ext cx="11573934" cy="954107"/>
          </a:xfrm>
        </p:spPr>
        <p:txBody>
          <a:bodyPr/>
          <a:lstStyle/>
          <a:p>
            <a:r>
              <a:rPr lang="en-US" dirty="0"/>
              <a:t>Reproducible analyses make it easier to double-check your work and review</a:t>
            </a:r>
          </a:p>
        </p:txBody>
      </p:sp>
      <p:sp>
        <p:nvSpPr>
          <p:cNvPr id="3" name="Slide Number Placeholder 2"/>
          <p:cNvSpPr>
            <a:spLocks noGrp="1"/>
          </p:cNvSpPr>
          <p:nvPr>
            <p:ph type="sldNum" sz="quarter" idx="4"/>
          </p:nvPr>
        </p:nvSpPr>
        <p:spPr/>
        <p:txBody>
          <a:bodyPr/>
          <a:lstStyle/>
          <a:p>
            <a:fld id="{BAB60FF9-C0B8-43F3-9D3C-DA8285A02D4E}" type="slidenum">
              <a:rPr lang="en-US" smtClean="0"/>
              <a:pPr/>
              <a:t>19</a:t>
            </a:fld>
            <a:endParaRPr lang="en-US" dirty="0"/>
          </a:p>
        </p:txBody>
      </p:sp>
      <p:sp>
        <p:nvSpPr>
          <p:cNvPr id="4" name="Content Placeholder 3"/>
          <p:cNvSpPr>
            <a:spLocks noGrp="1"/>
          </p:cNvSpPr>
          <p:nvPr>
            <p:ph idx="1"/>
          </p:nvPr>
        </p:nvSpPr>
        <p:spPr>
          <a:xfrm>
            <a:off x="601133" y="2057400"/>
            <a:ext cx="10778067" cy="3962400"/>
          </a:xfrm>
        </p:spPr>
        <p:txBody>
          <a:bodyPr/>
          <a:lstStyle/>
          <a:p>
            <a:r>
              <a:rPr lang="en-US" dirty="0"/>
              <a:t>Double-checking code is often easier than re-doing calculations from scratch</a:t>
            </a:r>
          </a:p>
          <a:p>
            <a:endParaRPr lang="en-US" dirty="0"/>
          </a:p>
          <a:p>
            <a:r>
              <a:rPr lang="en-US" dirty="0"/>
              <a:t>Teammates and tech reviewers can more quickly understand and review your approach if they can see the full workflow in addition to the final product</a:t>
            </a:r>
          </a:p>
        </p:txBody>
      </p:sp>
    </p:spTree>
    <p:extLst>
      <p:ext uri="{BB962C8B-B14F-4D97-AF65-F5344CB8AC3E}">
        <p14:creationId xmlns:p14="http://schemas.microsoft.com/office/powerpoint/2010/main" val="11850829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752600" y="3128726"/>
            <a:ext cx="8686800" cy="1061829"/>
          </a:xfrm>
        </p:spPr>
        <p:txBody>
          <a:bodyPr/>
          <a:lstStyle/>
          <a:p>
            <a:r>
              <a:rPr lang="en-US" dirty="0"/>
              <a:t>Same data + same methods = same results</a:t>
            </a:r>
          </a:p>
        </p:txBody>
      </p:sp>
      <p:sp>
        <p:nvSpPr>
          <p:cNvPr id="3" name="Slide Number Placeholder 2"/>
          <p:cNvSpPr>
            <a:spLocks noGrp="1"/>
          </p:cNvSpPr>
          <p:nvPr>
            <p:ph type="sldNum" sz="quarter" idx="4"/>
          </p:nvPr>
        </p:nvSpPr>
        <p:spPr/>
        <p:txBody>
          <a:bodyPr/>
          <a:lstStyle/>
          <a:p>
            <a:fld id="{BAB60FF9-C0B8-43F3-9D3C-DA8285A02D4E}" type="slidenum">
              <a:rPr lang="en-US" smtClean="0"/>
              <a:pPr/>
              <a:t>20</a:t>
            </a:fld>
            <a:endParaRPr lang="en-US" dirty="0"/>
          </a:p>
        </p:txBody>
      </p:sp>
      <p:sp>
        <p:nvSpPr>
          <p:cNvPr id="4" name="Rounded Rectangle 3"/>
          <p:cNvSpPr/>
          <p:nvPr/>
        </p:nvSpPr>
        <p:spPr bwMode="auto">
          <a:xfrm>
            <a:off x="2313992" y="3128726"/>
            <a:ext cx="2286000" cy="562741"/>
          </a:xfrm>
          <a:prstGeom prst="roundRect">
            <a:avLst/>
          </a:prstGeom>
          <a:solidFill>
            <a:schemeClr val="accent1">
              <a:alpha val="1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endParaRPr lang="en-US" sz="2400">
              <a:latin typeface="Times New Roman" pitchFamily="18" charset="0"/>
            </a:endParaRPr>
          </a:p>
        </p:txBody>
      </p:sp>
    </p:spTree>
    <p:extLst>
      <p:ext uri="{BB962C8B-B14F-4D97-AF65-F5344CB8AC3E}">
        <p14:creationId xmlns:p14="http://schemas.microsoft.com/office/powerpoint/2010/main" val="36792256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C4F35E9-A705-41BB-B240-F4EBBDAD19F5}"/>
              </a:ext>
            </a:extLst>
          </p:cNvPr>
          <p:cNvSpPr>
            <a:spLocks noGrp="1"/>
          </p:cNvSpPr>
          <p:nvPr>
            <p:ph type="body" sz="quarter" idx="10"/>
          </p:nvPr>
        </p:nvSpPr>
        <p:spPr/>
        <p:txBody>
          <a:bodyPr/>
          <a:lstStyle/>
          <a:p>
            <a:r>
              <a:rPr lang="en-US" dirty="0"/>
              <a:t>Data Management</a:t>
            </a:r>
          </a:p>
        </p:txBody>
      </p:sp>
    </p:spTree>
    <p:extLst>
      <p:ext uri="{BB962C8B-B14F-4D97-AF65-F5344CB8AC3E}">
        <p14:creationId xmlns:p14="http://schemas.microsoft.com/office/powerpoint/2010/main" val="31468988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Mugatu So Hot Right Now Meme | DATA MANAGEMENT; SO HOT RIGHT NOW | image tagged in memes,mugatu so hot right now | made w/ Imgflip meme maker">
            <a:extLst>
              <a:ext uri="{FF2B5EF4-FFF2-40B4-BE49-F238E27FC236}">
                <a16:creationId xmlns:a16="http://schemas.microsoft.com/office/drawing/2014/main" id="{AE55038F-F527-474F-B71C-ADC511E73C3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4416" y="-3173"/>
            <a:ext cx="8563169" cy="68643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3132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20DEA11-3965-4004-A3D0-1B2FCC874F92}"/>
              </a:ext>
            </a:extLst>
          </p:cNvPr>
          <p:cNvSpPr>
            <a:spLocks noGrp="1"/>
          </p:cNvSpPr>
          <p:nvPr>
            <p:ph type="title"/>
          </p:nvPr>
        </p:nvSpPr>
        <p:spPr/>
        <p:txBody>
          <a:bodyPr/>
          <a:lstStyle/>
          <a:p>
            <a:r>
              <a:rPr lang="en-US" dirty="0"/>
              <a:t>Complying with existing Data Management policy facilitates reproducible research</a:t>
            </a:r>
          </a:p>
        </p:txBody>
      </p:sp>
      <p:sp>
        <p:nvSpPr>
          <p:cNvPr id="4" name="Text Placeholder 3">
            <a:extLst>
              <a:ext uri="{FF2B5EF4-FFF2-40B4-BE49-F238E27FC236}">
                <a16:creationId xmlns:a16="http://schemas.microsoft.com/office/drawing/2014/main" id="{62AA62F1-4030-4D7B-A94D-B7D36FC9004C}"/>
              </a:ext>
            </a:extLst>
          </p:cNvPr>
          <p:cNvSpPr>
            <a:spLocks noGrp="1"/>
          </p:cNvSpPr>
          <p:nvPr>
            <p:ph type="body" sz="quarter" idx="11"/>
          </p:nvPr>
        </p:nvSpPr>
        <p:spPr>
          <a:xfrm>
            <a:off x="0" y="6587412"/>
            <a:ext cx="10258605" cy="270588"/>
          </a:xfrm>
        </p:spPr>
        <p:txBody>
          <a:bodyPr>
            <a:normAutofit/>
          </a:bodyPr>
          <a:lstStyle/>
          <a:p>
            <a:r>
              <a:rPr lang="en-US" b="1" dirty="0"/>
              <a:t>https://strategy.data.gov/assets/docs/2020-federal-data-strategy-framework.pdf</a:t>
            </a:r>
          </a:p>
        </p:txBody>
      </p:sp>
      <p:sp>
        <p:nvSpPr>
          <p:cNvPr id="14" name="Content Placeholder 2">
            <a:extLst>
              <a:ext uri="{FF2B5EF4-FFF2-40B4-BE49-F238E27FC236}">
                <a16:creationId xmlns:a16="http://schemas.microsoft.com/office/drawing/2014/main" id="{2146BFE7-C7CA-42D8-A1DF-9273EF5CB7D7}"/>
              </a:ext>
            </a:extLst>
          </p:cNvPr>
          <p:cNvSpPr txBox="1">
            <a:spLocks/>
          </p:cNvSpPr>
          <p:nvPr/>
        </p:nvSpPr>
        <p:spPr>
          <a:xfrm>
            <a:off x="623703" y="1371600"/>
            <a:ext cx="10972800" cy="4754880"/>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mn-lt"/>
                <a:ea typeface="+mn-ea"/>
                <a:cs typeface="+mn-cs"/>
              </a:defRPr>
            </a:lvl1pPr>
            <a:lvl2pPr marL="457200" indent="-228600" algn="l" defTabSz="914400" rtl="0" eaLnBrk="1" latinLnBrk="0" hangingPunct="1">
              <a:lnSpc>
                <a:spcPct val="90000"/>
              </a:lnSpc>
              <a:spcBef>
                <a:spcPts val="500"/>
              </a:spcBef>
              <a:buFont typeface="Franklin Gothic Book" panose="020B0503020102020204" pitchFamily="34" charset="0"/>
              <a:buChar char="–"/>
              <a:defRPr sz="2400" kern="1200">
                <a:solidFill>
                  <a:schemeClr val="tx1"/>
                </a:solidFill>
                <a:latin typeface="+mn-lt"/>
                <a:ea typeface="+mn-ea"/>
                <a:cs typeface="+mn-cs"/>
              </a:defRPr>
            </a:lvl2pPr>
            <a:lvl3pPr marL="6858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4pPr>
            <a:lvl5pPr marL="1200150" indent="-28575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endParaRPr lang="en-US" dirty="0"/>
          </a:p>
        </p:txBody>
      </p:sp>
      <p:sp>
        <p:nvSpPr>
          <p:cNvPr id="15" name="Content Placeholder 2">
            <a:extLst>
              <a:ext uri="{FF2B5EF4-FFF2-40B4-BE49-F238E27FC236}">
                <a16:creationId xmlns:a16="http://schemas.microsoft.com/office/drawing/2014/main" id="{41CE7504-29F5-4E4B-8C72-2CD5B4DCC1F1}"/>
              </a:ext>
            </a:extLst>
          </p:cNvPr>
          <p:cNvSpPr txBox="1">
            <a:spLocks/>
          </p:cNvSpPr>
          <p:nvPr/>
        </p:nvSpPr>
        <p:spPr>
          <a:xfrm>
            <a:off x="776103" y="1524000"/>
            <a:ext cx="10972800" cy="4754880"/>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mn-lt"/>
                <a:ea typeface="+mn-ea"/>
                <a:cs typeface="+mn-cs"/>
              </a:defRPr>
            </a:lvl1pPr>
            <a:lvl2pPr marL="457200" indent="-228600" algn="l" defTabSz="914400" rtl="0" eaLnBrk="1" latinLnBrk="0" hangingPunct="1">
              <a:lnSpc>
                <a:spcPct val="90000"/>
              </a:lnSpc>
              <a:spcBef>
                <a:spcPts val="500"/>
              </a:spcBef>
              <a:buFont typeface="Franklin Gothic Book" panose="020B0503020102020204" pitchFamily="34" charset="0"/>
              <a:buChar char="–"/>
              <a:defRPr sz="2400" kern="1200">
                <a:solidFill>
                  <a:schemeClr val="tx1"/>
                </a:solidFill>
                <a:latin typeface="+mn-lt"/>
                <a:ea typeface="+mn-ea"/>
                <a:cs typeface="+mn-cs"/>
              </a:defRPr>
            </a:lvl2pPr>
            <a:lvl3pPr marL="6858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4pPr>
            <a:lvl5pPr marL="1200150" indent="-28575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lnSpc>
                <a:spcPct val="200000"/>
              </a:lnSpc>
            </a:pPr>
            <a:r>
              <a:rPr lang="en-US" sz="1800" dirty="0"/>
              <a:t>Promote Transparency</a:t>
            </a:r>
          </a:p>
          <a:p>
            <a:pPr marL="457200" indent="-457200">
              <a:lnSpc>
                <a:spcPct val="200000"/>
              </a:lnSpc>
            </a:pPr>
            <a:r>
              <a:rPr lang="en-US" sz="1800" dirty="0"/>
              <a:t>Anticipate Future Uses</a:t>
            </a:r>
          </a:p>
          <a:p>
            <a:pPr marL="457200" indent="-457200">
              <a:lnSpc>
                <a:spcPct val="200000"/>
              </a:lnSpc>
            </a:pPr>
            <a:r>
              <a:rPr lang="en-US" sz="1800" dirty="0"/>
              <a:t>Practice Accountability</a:t>
            </a:r>
          </a:p>
          <a:p>
            <a:pPr marL="457200" indent="-457200">
              <a:lnSpc>
                <a:spcPct val="200000"/>
              </a:lnSpc>
            </a:pPr>
            <a:r>
              <a:rPr lang="en-US" sz="1800" dirty="0"/>
              <a:t>Prepare to Share</a:t>
            </a:r>
          </a:p>
          <a:p>
            <a:pPr marL="457200" indent="-457200">
              <a:lnSpc>
                <a:spcPct val="200000"/>
              </a:lnSpc>
            </a:pPr>
            <a:r>
              <a:rPr lang="en-US" sz="1800" dirty="0"/>
              <a:t>Convey Insights from Data</a:t>
            </a:r>
          </a:p>
          <a:p>
            <a:pPr marL="457200" indent="-457200">
              <a:lnSpc>
                <a:spcPct val="200000"/>
              </a:lnSpc>
            </a:pPr>
            <a:r>
              <a:rPr lang="en-US" sz="1800" dirty="0"/>
              <a:t>Inventory Data Assets</a:t>
            </a:r>
          </a:p>
          <a:p>
            <a:pPr marL="457200" indent="-457200">
              <a:lnSpc>
                <a:spcPct val="200000"/>
              </a:lnSpc>
            </a:pPr>
            <a:r>
              <a:rPr lang="en-US" sz="1800" dirty="0"/>
              <a:t>Maintain Data Documentation</a:t>
            </a:r>
          </a:p>
        </p:txBody>
      </p:sp>
    </p:spTree>
    <p:extLst>
      <p:ext uri="{BB962C8B-B14F-4D97-AF65-F5344CB8AC3E}">
        <p14:creationId xmlns:p14="http://schemas.microsoft.com/office/powerpoint/2010/main" val="21709632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916A70-4A47-4527-9FF1-2F6723463ABD}"/>
              </a:ext>
            </a:extLst>
          </p:cNvPr>
          <p:cNvSpPr>
            <a:spLocks noGrp="1"/>
          </p:cNvSpPr>
          <p:nvPr>
            <p:ph type="title"/>
          </p:nvPr>
        </p:nvSpPr>
        <p:spPr/>
        <p:txBody>
          <a:bodyPr/>
          <a:lstStyle/>
          <a:p>
            <a:r>
              <a:rPr lang="en-US" dirty="0"/>
              <a:t>The Data Management Plan should describe the resources and processes to enable a reproducible analysis</a:t>
            </a:r>
          </a:p>
        </p:txBody>
      </p:sp>
      <p:sp>
        <p:nvSpPr>
          <p:cNvPr id="4" name="Text Placeholder 3">
            <a:extLst>
              <a:ext uri="{FF2B5EF4-FFF2-40B4-BE49-F238E27FC236}">
                <a16:creationId xmlns:a16="http://schemas.microsoft.com/office/drawing/2014/main" id="{35A4D3EB-0B05-49D2-8965-960ED23F3067}"/>
              </a:ext>
            </a:extLst>
          </p:cNvPr>
          <p:cNvSpPr>
            <a:spLocks noGrp="1"/>
          </p:cNvSpPr>
          <p:nvPr>
            <p:ph type="body" sz="quarter" idx="10"/>
          </p:nvPr>
        </p:nvSpPr>
        <p:spPr/>
        <p:txBody>
          <a:bodyPr/>
          <a:lstStyle/>
          <a:p>
            <a:endParaRPr lang="en-US"/>
          </a:p>
        </p:txBody>
      </p:sp>
      <p:pic>
        <p:nvPicPr>
          <p:cNvPr id="5" name="Picture 4">
            <a:extLst>
              <a:ext uri="{FF2B5EF4-FFF2-40B4-BE49-F238E27FC236}">
                <a16:creationId xmlns:a16="http://schemas.microsoft.com/office/drawing/2014/main" id="{5A1B286A-1F9C-4A10-8A01-0B8661BF8CFF}"/>
              </a:ext>
            </a:extLst>
          </p:cNvPr>
          <p:cNvPicPr>
            <a:picLocks noChangeAspect="1"/>
          </p:cNvPicPr>
          <p:nvPr/>
        </p:nvPicPr>
        <p:blipFill>
          <a:blip r:embed="rId2"/>
          <a:stretch>
            <a:fillRect/>
          </a:stretch>
        </p:blipFill>
        <p:spPr>
          <a:xfrm>
            <a:off x="4976567" y="2384983"/>
            <a:ext cx="2238866" cy="2238866"/>
          </a:xfrm>
          <a:prstGeom prst="rect">
            <a:avLst/>
          </a:prstGeom>
        </p:spPr>
      </p:pic>
      <p:cxnSp>
        <p:nvCxnSpPr>
          <p:cNvPr id="7" name="Straight Connector 6">
            <a:extLst>
              <a:ext uri="{FF2B5EF4-FFF2-40B4-BE49-F238E27FC236}">
                <a16:creationId xmlns:a16="http://schemas.microsoft.com/office/drawing/2014/main" id="{CF664D0B-960C-4412-8C34-4CA1DD156A52}"/>
              </a:ext>
            </a:extLst>
          </p:cNvPr>
          <p:cNvCxnSpPr>
            <a:cxnSpLocks/>
          </p:cNvCxnSpPr>
          <p:nvPr/>
        </p:nvCxnSpPr>
        <p:spPr>
          <a:xfrm flipV="1">
            <a:off x="7297132" y="2447299"/>
            <a:ext cx="1125814" cy="4647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5C0CA0D4-B4DE-4447-BA96-2B9173FF74EC}"/>
              </a:ext>
            </a:extLst>
          </p:cNvPr>
          <p:cNvSpPr/>
          <p:nvPr/>
        </p:nvSpPr>
        <p:spPr>
          <a:xfrm>
            <a:off x="545089" y="2135139"/>
            <a:ext cx="3223967" cy="550862"/>
          </a:xfrm>
          <a:prstGeom prst="rect">
            <a:avLst/>
          </a:prstGeom>
          <a:solidFill>
            <a:schemeClr val="tx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Where will the raw data live? </a:t>
            </a:r>
          </a:p>
        </p:txBody>
      </p:sp>
      <p:cxnSp>
        <p:nvCxnSpPr>
          <p:cNvPr id="10" name="Straight Connector 9">
            <a:extLst>
              <a:ext uri="{FF2B5EF4-FFF2-40B4-BE49-F238E27FC236}">
                <a16:creationId xmlns:a16="http://schemas.microsoft.com/office/drawing/2014/main" id="{D01014DE-EDF8-417F-A5E7-6D46213743C8}"/>
              </a:ext>
            </a:extLst>
          </p:cNvPr>
          <p:cNvCxnSpPr>
            <a:cxnSpLocks/>
          </p:cNvCxnSpPr>
          <p:nvPr/>
        </p:nvCxnSpPr>
        <p:spPr>
          <a:xfrm>
            <a:off x="7107810" y="3687814"/>
            <a:ext cx="1326113" cy="10381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FA75753-C96D-43E4-BE23-955692C7FA91}"/>
              </a:ext>
            </a:extLst>
          </p:cNvPr>
          <p:cNvCxnSpPr>
            <a:cxnSpLocks/>
          </p:cNvCxnSpPr>
          <p:nvPr/>
        </p:nvCxnSpPr>
        <p:spPr>
          <a:xfrm>
            <a:off x="6589336" y="4661079"/>
            <a:ext cx="1415593" cy="55131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AD252260-F4CB-46D4-B067-639C9979188D}"/>
              </a:ext>
            </a:extLst>
          </p:cNvPr>
          <p:cNvSpPr/>
          <p:nvPr/>
        </p:nvSpPr>
        <p:spPr>
          <a:xfrm>
            <a:off x="963855" y="5066129"/>
            <a:ext cx="3035430" cy="550862"/>
          </a:xfrm>
          <a:prstGeom prst="rect">
            <a:avLst/>
          </a:prstGeom>
          <a:solidFill>
            <a:schemeClr val="tx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Where will the processed data live?</a:t>
            </a:r>
          </a:p>
        </p:txBody>
      </p:sp>
      <p:sp>
        <p:nvSpPr>
          <p:cNvPr id="15" name="Rectangle 14">
            <a:extLst>
              <a:ext uri="{FF2B5EF4-FFF2-40B4-BE49-F238E27FC236}">
                <a16:creationId xmlns:a16="http://schemas.microsoft.com/office/drawing/2014/main" id="{D0D5A426-B142-4CC0-804F-71E59BF9802D}"/>
              </a:ext>
            </a:extLst>
          </p:cNvPr>
          <p:cNvSpPr/>
          <p:nvPr/>
        </p:nvSpPr>
        <p:spPr>
          <a:xfrm>
            <a:off x="8626704" y="1883824"/>
            <a:ext cx="3169762" cy="954106"/>
          </a:xfrm>
          <a:prstGeom prst="rect">
            <a:avLst/>
          </a:prstGeom>
          <a:solidFill>
            <a:schemeClr val="tx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Do I need to secure a storage location?</a:t>
            </a:r>
          </a:p>
        </p:txBody>
      </p:sp>
      <p:sp>
        <p:nvSpPr>
          <p:cNvPr id="17" name="Rectangle 16">
            <a:extLst>
              <a:ext uri="{FF2B5EF4-FFF2-40B4-BE49-F238E27FC236}">
                <a16:creationId xmlns:a16="http://schemas.microsoft.com/office/drawing/2014/main" id="{59A7BD92-2C02-453A-A5F4-9F85FAB168DB}"/>
              </a:ext>
            </a:extLst>
          </p:cNvPr>
          <p:cNvSpPr/>
          <p:nvPr/>
        </p:nvSpPr>
        <p:spPr>
          <a:xfrm>
            <a:off x="8626704" y="3611172"/>
            <a:ext cx="3169762" cy="550862"/>
          </a:xfrm>
          <a:prstGeom prst="rect">
            <a:avLst/>
          </a:prstGeom>
          <a:solidFill>
            <a:schemeClr val="tx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What tools will the team use?</a:t>
            </a:r>
          </a:p>
        </p:txBody>
      </p:sp>
      <p:sp>
        <p:nvSpPr>
          <p:cNvPr id="18" name="Rectangle 17">
            <a:extLst>
              <a:ext uri="{FF2B5EF4-FFF2-40B4-BE49-F238E27FC236}">
                <a16:creationId xmlns:a16="http://schemas.microsoft.com/office/drawing/2014/main" id="{084D2909-B3BB-4347-B5F0-88F1121410DD}"/>
              </a:ext>
            </a:extLst>
          </p:cNvPr>
          <p:cNvSpPr/>
          <p:nvPr/>
        </p:nvSpPr>
        <p:spPr>
          <a:xfrm>
            <a:off x="8192717" y="5127704"/>
            <a:ext cx="3169762" cy="550862"/>
          </a:xfrm>
          <a:prstGeom prst="rect">
            <a:avLst/>
          </a:prstGeom>
          <a:solidFill>
            <a:schemeClr val="tx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How will we version our data and analysis?</a:t>
            </a:r>
          </a:p>
        </p:txBody>
      </p:sp>
      <p:cxnSp>
        <p:nvCxnSpPr>
          <p:cNvPr id="23" name="Straight Connector 22">
            <a:extLst>
              <a:ext uri="{FF2B5EF4-FFF2-40B4-BE49-F238E27FC236}">
                <a16:creationId xmlns:a16="http://schemas.microsoft.com/office/drawing/2014/main" id="{4D90E102-5A0F-42B3-8758-C318D498856D}"/>
              </a:ext>
            </a:extLst>
          </p:cNvPr>
          <p:cNvCxnSpPr>
            <a:cxnSpLocks/>
          </p:cNvCxnSpPr>
          <p:nvPr/>
        </p:nvCxnSpPr>
        <p:spPr>
          <a:xfrm flipV="1">
            <a:off x="4166647" y="4320893"/>
            <a:ext cx="914400" cy="7557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045C6349-FF14-415D-844C-332B161C4457}"/>
              </a:ext>
            </a:extLst>
          </p:cNvPr>
          <p:cNvCxnSpPr>
            <a:cxnSpLocks/>
          </p:cNvCxnSpPr>
          <p:nvPr/>
        </p:nvCxnSpPr>
        <p:spPr>
          <a:xfrm>
            <a:off x="4098815" y="2353225"/>
            <a:ext cx="1149089" cy="3859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57258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273" y="162580"/>
            <a:ext cx="11094098" cy="838200"/>
          </a:xfrm>
        </p:spPr>
        <p:txBody>
          <a:bodyPr>
            <a:normAutofit/>
          </a:bodyPr>
          <a:lstStyle/>
          <a:p>
            <a:r>
              <a:rPr lang="en-US" dirty="0"/>
              <a:t>Plan for what data and scripts you’ll need to retain at each step in your analytical workflow and document this in the Data Management Plan</a:t>
            </a:r>
          </a:p>
        </p:txBody>
      </p:sp>
      <p:sp>
        <p:nvSpPr>
          <p:cNvPr id="4" name="Rounded Rectangle 3"/>
          <p:cNvSpPr/>
          <p:nvPr/>
        </p:nvSpPr>
        <p:spPr bwMode="auto">
          <a:xfrm>
            <a:off x="4123481" y="1149049"/>
            <a:ext cx="1524000" cy="838200"/>
          </a:xfrm>
          <a:prstGeom prst="round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1600" dirty="0"/>
              <a:t>Process data</a:t>
            </a:r>
          </a:p>
        </p:txBody>
      </p:sp>
      <p:sp>
        <p:nvSpPr>
          <p:cNvPr id="6" name="Rounded Rectangle 5"/>
          <p:cNvSpPr/>
          <p:nvPr/>
        </p:nvSpPr>
        <p:spPr bwMode="auto">
          <a:xfrm>
            <a:off x="6114206" y="1155399"/>
            <a:ext cx="1524000" cy="838200"/>
          </a:xfrm>
          <a:prstGeom prst="round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1600" dirty="0"/>
              <a:t>Analysis</a:t>
            </a:r>
          </a:p>
        </p:txBody>
      </p:sp>
      <p:cxnSp>
        <p:nvCxnSpPr>
          <p:cNvPr id="24" name="Straight Arrow Connector 23"/>
          <p:cNvCxnSpPr>
            <a:stCxn id="4" idx="3"/>
            <a:endCxn id="6" idx="1"/>
          </p:cNvCxnSpPr>
          <p:nvPr/>
        </p:nvCxnSpPr>
        <p:spPr bwMode="auto">
          <a:xfrm>
            <a:off x="5647482" y="1568149"/>
            <a:ext cx="466725" cy="635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7" name="Rounded Rectangle 26"/>
          <p:cNvSpPr/>
          <p:nvPr/>
        </p:nvSpPr>
        <p:spPr bwMode="auto">
          <a:xfrm>
            <a:off x="8085881" y="1155399"/>
            <a:ext cx="1524000" cy="838200"/>
          </a:xfrm>
          <a:prstGeom prst="round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1600" dirty="0"/>
              <a:t>Report </a:t>
            </a:r>
          </a:p>
        </p:txBody>
      </p:sp>
      <p:cxnSp>
        <p:nvCxnSpPr>
          <p:cNvPr id="32" name="Straight Arrow Connector 31"/>
          <p:cNvCxnSpPr>
            <a:stCxn id="6" idx="3"/>
            <a:endCxn id="27" idx="1"/>
          </p:cNvCxnSpPr>
          <p:nvPr/>
        </p:nvCxnSpPr>
        <p:spPr bwMode="auto">
          <a:xfrm>
            <a:off x="7638207" y="1574499"/>
            <a:ext cx="447675"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0" name="Elbow Connector 39"/>
          <p:cNvCxnSpPr>
            <a:stCxn id="27" idx="2"/>
            <a:endCxn id="6" idx="2"/>
          </p:cNvCxnSpPr>
          <p:nvPr/>
        </p:nvCxnSpPr>
        <p:spPr bwMode="auto">
          <a:xfrm rot="5400000">
            <a:off x="7862044" y="1007763"/>
            <a:ext cx="12700" cy="1971675"/>
          </a:xfrm>
          <a:prstGeom prst="bentConnector3">
            <a:avLst>
              <a:gd name="adj1" fmla="val 1499984"/>
            </a:avLst>
          </a:prstGeom>
          <a:solidFill>
            <a:schemeClr val="accent1"/>
          </a:solidFill>
          <a:ln w="9525" cap="flat" cmpd="sng" algn="ctr">
            <a:solidFill>
              <a:schemeClr val="tx1"/>
            </a:solidFill>
            <a:prstDash val="solid"/>
            <a:round/>
            <a:headEnd type="none" w="med" len="med"/>
            <a:tailEnd type="triangle"/>
          </a:ln>
          <a:effectLst/>
        </p:spPr>
      </p:cxnSp>
      <p:sp>
        <p:nvSpPr>
          <p:cNvPr id="73" name="Rounded Rectangle 72"/>
          <p:cNvSpPr/>
          <p:nvPr/>
        </p:nvSpPr>
        <p:spPr bwMode="auto">
          <a:xfrm>
            <a:off x="2142281" y="1155399"/>
            <a:ext cx="1524000" cy="838200"/>
          </a:xfrm>
          <a:prstGeom prst="round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1600" dirty="0"/>
              <a:t>Collect data</a:t>
            </a:r>
          </a:p>
        </p:txBody>
      </p:sp>
      <p:cxnSp>
        <p:nvCxnSpPr>
          <p:cNvPr id="74" name="Straight Arrow Connector 73"/>
          <p:cNvCxnSpPr>
            <a:stCxn id="73" idx="3"/>
            <a:endCxn id="4" idx="1"/>
          </p:cNvCxnSpPr>
          <p:nvPr/>
        </p:nvCxnSpPr>
        <p:spPr bwMode="auto">
          <a:xfrm flipV="1">
            <a:off x="3666281" y="1568149"/>
            <a:ext cx="457200" cy="635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5" name="TextBox 4">
            <a:extLst>
              <a:ext uri="{FF2B5EF4-FFF2-40B4-BE49-F238E27FC236}">
                <a16:creationId xmlns:a16="http://schemas.microsoft.com/office/drawing/2014/main" id="{B4A7CAE8-D04F-4ED9-9863-903B254BCBFF}"/>
              </a:ext>
            </a:extLst>
          </p:cNvPr>
          <p:cNvSpPr txBox="1"/>
          <p:nvPr/>
        </p:nvSpPr>
        <p:spPr>
          <a:xfrm>
            <a:off x="6758051" y="2176063"/>
            <a:ext cx="2220685" cy="276999"/>
          </a:xfrm>
          <a:prstGeom prst="rect">
            <a:avLst/>
          </a:prstGeom>
          <a:noFill/>
        </p:spPr>
        <p:txBody>
          <a:bodyPr wrap="square" rtlCol="0">
            <a:spAutoFit/>
          </a:bodyPr>
          <a:lstStyle/>
          <a:p>
            <a:pPr algn="ctr"/>
            <a:r>
              <a:rPr lang="en-US" sz="1200" dirty="0"/>
              <a:t>Feedback/Iterate</a:t>
            </a:r>
          </a:p>
        </p:txBody>
      </p:sp>
      <p:sp>
        <p:nvSpPr>
          <p:cNvPr id="7" name="Arrow: Down 6">
            <a:extLst>
              <a:ext uri="{FF2B5EF4-FFF2-40B4-BE49-F238E27FC236}">
                <a16:creationId xmlns:a16="http://schemas.microsoft.com/office/drawing/2014/main" id="{247CE343-7218-436C-BA85-2C30EFC9E077}"/>
              </a:ext>
            </a:extLst>
          </p:cNvPr>
          <p:cNvSpPr/>
          <p:nvPr/>
        </p:nvSpPr>
        <p:spPr>
          <a:xfrm>
            <a:off x="2346777" y="2141261"/>
            <a:ext cx="1115008" cy="1370858"/>
          </a:xfrm>
          <a:prstGeom prst="downArrow">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29520027-14B9-437A-9AD4-A015910055CC}"/>
              </a:ext>
            </a:extLst>
          </p:cNvPr>
          <p:cNvSpPr txBox="1"/>
          <p:nvPr/>
        </p:nvSpPr>
        <p:spPr>
          <a:xfrm>
            <a:off x="1982105" y="3834710"/>
            <a:ext cx="1940768" cy="1200329"/>
          </a:xfrm>
          <a:prstGeom prst="rect">
            <a:avLst/>
          </a:prstGeom>
          <a:noFill/>
        </p:spPr>
        <p:txBody>
          <a:bodyPr wrap="square" rtlCol="0">
            <a:spAutoFit/>
          </a:bodyPr>
          <a:lstStyle/>
          <a:p>
            <a:pPr marL="285750" indent="-285750">
              <a:buFont typeface="Arial" panose="020B0604020202020204" pitchFamily="34" charset="0"/>
              <a:buChar char="•"/>
            </a:pPr>
            <a:r>
              <a:rPr lang="en-US" dirty="0"/>
              <a:t>Raw data/metadata provided</a:t>
            </a:r>
          </a:p>
          <a:p>
            <a:pPr marL="285750" indent="-285750">
              <a:buFont typeface="Arial" panose="020B0604020202020204" pitchFamily="34" charset="0"/>
              <a:buChar char="•"/>
            </a:pPr>
            <a:r>
              <a:rPr lang="en-US" dirty="0"/>
              <a:t>Web scraping</a:t>
            </a:r>
          </a:p>
        </p:txBody>
      </p:sp>
      <p:sp>
        <p:nvSpPr>
          <p:cNvPr id="16" name="Arrow: Down 15">
            <a:extLst>
              <a:ext uri="{FF2B5EF4-FFF2-40B4-BE49-F238E27FC236}">
                <a16:creationId xmlns:a16="http://schemas.microsoft.com/office/drawing/2014/main" id="{2898A4CE-9B9C-4E35-8153-35D7D3A03953}"/>
              </a:ext>
            </a:extLst>
          </p:cNvPr>
          <p:cNvSpPr/>
          <p:nvPr/>
        </p:nvSpPr>
        <p:spPr>
          <a:xfrm>
            <a:off x="4299985" y="2139649"/>
            <a:ext cx="1115008" cy="1370858"/>
          </a:xfrm>
          <a:prstGeom prst="downArrow">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E22A5DE2-C5CD-411F-B9F4-6176EB958017}"/>
              </a:ext>
            </a:extLst>
          </p:cNvPr>
          <p:cNvSpPr txBox="1"/>
          <p:nvPr/>
        </p:nvSpPr>
        <p:spPr>
          <a:xfrm>
            <a:off x="3935313" y="3833098"/>
            <a:ext cx="1940768" cy="1200329"/>
          </a:xfrm>
          <a:prstGeom prst="rect">
            <a:avLst/>
          </a:prstGeom>
          <a:noFill/>
        </p:spPr>
        <p:txBody>
          <a:bodyPr wrap="square" rtlCol="0">
            <a:spAutoFit/>
          </a:bodyPr>
          <a:lstStyle/>
          <a:p>
            <a:pPr marL="285750" indent="-285750">
              <a:buFont typeface="Arial" panose="020B0604020202020204" pitchFamily="34" charset="0"/>
              <a:buChar char="•"/>
            </a:pPr>
            <a:r>
              <a:rPr lang="en-US" dirty="0"/>
              <a:t>Cleaning</a:t>
            </a:r>
          </a:p>
          <a:p>
            <a:pPr marL="285750" indent="-285750">
              <a:buFont typeface="Arial" panose="020B0604020202020204" pitchFamily="34" charset="0"/>
              <a:buChar char="•"/>
            </a:pPr>
            <a:r>
              <a:rPr lang="en-US" dirty="0"/>
              <a:t>Formatting</a:t>
            </a:r>
          </a:p>
          <a:p>
            <a:pPr marL="285750" indent="-285750">
              <a:buFont typeface="Arial" panose="020B0604020202020204" pitchFamily="34" charset="0"/>
              <a:buChar char="•"/>
            </a:pPr>
            <a:r>
              <a:rPr lang="en-US" dirty="0"/>
              <a:t>Processing</a:t>
            </a:r>
          </a:p>
          <a:p>
            <a:pPr marL="285750" indent="-285750">
              <a:buFont typeface="Arial" panose="020B0604020202020204" pitchFamily="34" charset="0"/>
              <a:buChar char="•"/>
            </a:pPr>
            <a:r>
              <a:rPr lang="en-US" dirty="0"/>
              <a:t>Storing</a:t>
            </a:r>
          </a:p>
        </p:txBody>
      </p:sp>
      <p:sp>
        <p:nvSpPr>
          <p:cNvPr id="18" name="Arrow: Down 17">
            <a:extLst>
              <a:ext uri="{FF2B5EF4-FFF2-40B4-BE49-F238E27FC236}">
                <a16:creationId xmlns:a16="http://schemas.microsoft.com/office/drawing/2014/main" id="{A2C75515-0D9D-4E89-8F7E-3EB7700F2A3E}"/>
              </a:ext>
            </a:extLst>
          </p:cNvPr>
          <p:cNvSpPr/>
          <p:nvPr/>
        </p:nvSpPr>
        <p:spPr>
          <a:xfrm>
            <a:off x="6114206" y="2176063"/>
            <a:ext cx="1115008" cy="1370858"/>
          </a:xfrm>
          <a:prstGeom prst="downArrow">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4DB34468-BE46-4F1A-B52A-985F507C468E}"/>
              </a:ext>
            </a:extLst>
          </p:cNvPr>
          <p:cNvSpPr txBox="1"/>
          <p:nvPr/>
        </p:nvSpPr>
        <p:spPr>
          <a:xfrm>
            <a:off x="5753353" y="3833098"/>
            <a:ext cx="1940768" cy="1754326"/>
          </a:xfrm>
          <a:prstGeom prst="rect">
            <a:avLst/>
          </a:prstGeom>
          <a:noFill/>
        </p:spPr>
        <p:txBody>
          <a:bodyPr wrap="square" rtlCol="0">
            <a:spAutoFit/>
          </a:bodyPr>
          <a:lstStyle/>
          <a:p>
            <a:pPr marL="285750" indent="-285750">
              <a:buFont typeface="Arial" panose="020B0604020202020204" pitchFamily="34" charset="0"/>
              <a:buChar char="•"/>
            </a:pPr>
            <a:r>
              <a:rPr lang="en-US" dirty="0"/>
              <a:t>Statistical analysis</a:t>
            </a:r>
          </a:p>
          <a:p>
            <a:pPr marL="285750" indent="-285750">
              <a:buFont typeface="Arial" panose="020B0604020202020204" pitchFamily="34" charset="0"/>
              <a:buChar char="•"/>
            </a:pPr>
            <a:r>
              <a:rPr lang="en-US" dirty="0"/>
              <a:t>Visualization (graphs, map visualizations, </a:t>
            </a:r>
            <a:r>
              <a:rPr lang="en-US" dirty="0" err="1"/>
              <a:t>etc</a:t>
            </a:r>
            <a:r>
              <a:rPr lang="en-US" dirty="0"/>
              <a:t>)</a:t>
            </a:r>
          </a:p>
        </p:txBody>
      </p:sp>
    </p:spTree>
    <p:extLst>
      <p:ext uri="{BB962C8B-B14F-4D97-AF65-F5344CB8AC3E}">
        <p14:creationId xmlns:p14="http://schemas.microsoft.com/office/powerpoint/2010/main" val="3482858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P spid="8" grpId="0"/>
      <p:bldP spid="16" grpId="0" animBg="1"/>
      <p:bldP spid="17" grpId="0"/>
      <p:bldP spid="18" grpId="0" animBg="1"/>
      <p:bldP spid="1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042B2ED-D5B5-4B72-BFD1-79FEABBCC3CF}"/>
              </a:ext>
            </a:extLst>
          </p:cNvPr>
          <p:cNvSpPr>
            <a:spLocks noGrp="1"/>
          </p:cNvSpPr>
          <p:nvPr>
            <p:ph type="title"/>
          </p:nvPr>
        </p:nvSpPr>
        <p:spPr/>
        <p:txBody>
          <a:bodyPr/>
          <a:lstStyle/>
          <a:p>
            <a:r>
              <a:rPr lang="en-US" dirty="0"/>
              <a:t>Include relevant metadata to help identify data sets used in particular analyses</a:t>
            </a:r>
          </a:p>
        </p:txBody>
      </p:sp>
      <p:sp>
        <p:nvSpPr>
          <p:cNvPr id="5" name="Text Placeholder 4">
            <a:extLst>
              <a:ext uri="{FF2B5EF4-FFF2-40B4-BE49-F238E27FC236}">
                <a16:creationId xmlns:a16="http://schemas.microsoft.com/office/drawing/2014/main" id="{9B66E02A-A773-4965-B00A-0A7A5969C3F2}"/>
              </a:ext>
            </a:extLst>
          </p:cNvPr>
          <p:cNvSpPr>
            <a:spLocks noGrp="1"/>
          </p:cNvSpPr>
          <p:nvPr>
            <p:ph type="body" sz="quarter" idx="10"/>
          </p:nvPr>
        </p:nvSpPr>
        <p:spPr>
          <a:xfrm>
            <a:off x="618067" y="1604485"/>
            <a:ext cx="5647266" cy="1079448"/>
          </a:xfrm>
        </p:spPr>
        <p:txBody>
          <a:bodyPr/>
          <a:lstStyle/>
          <a:p>
            <a:r>
              <a:rPr lang="en-US" sz="1800" dirty="0"/>
              <a:t>Relevant information like the test event, report, and metrics contained within a data set make it easier to find the right data to reproduce a particular analysis</a:t>
            </a:r>
          </a:p>
        </p:txBody>
      </p:sp>
      <p:pic>
        <p:nvPicPr>
          <p:cNvPr id="6" name="Picture 5">
            <a:extLst>
              <a:ext uri="{FF2B5EF4-FFF2-40B4-BE49-F238E27FC236}">
                <a16:creationId xmlns:a16="http://schemas.microsoft.com/office/drawing/2014/main" id="{D3B60ECE-DA6F-4C5C-9EDF-5BCDA07B2BCC}"/>
              </a:ext>
            </a:extLst>
          </p:cNvPr>
          <p:cNvPicPr>
            <a:picLocks noChangeAspect="1"/>
          </p:cNvPicPr>
          <p:nvPr/>
        </p:nvPicPr>
        <p:blipFill rotWithShape="1">
          <a:blip r:embed="rId2"/>
          <a:srcRect t="10660" r="4465"/>
          <a:stretch/>
        </p:blipFill>
        <p:spPr>
          <a:xfrm>
            <a:off x="272230" y="3098800"/>
            <a:ext cx="11647541" cy="3184915"/>
          </a:xfrm>
          <a:prstGeom prst="rect">
            <a:avLst/>
          </a:prstGeom>
          <a:ln>
            <a:solidFill>
              <a:schemeClr val="tx1"/>
            </a:solidFill>
          </a:ln>
          <a:effectLst>
            <a:outerShdw blurRad="50800" dist="38100" dir="2700000" algn="tl" rotWithShape="0">
              <a:prstClr val="black">
                <a:alpha val="40000"/>
              </a:prstClr>
            </a:outerShdw>
          </a:effectLst>
        </p:spPr>
      </p:pic>
      <p:sp>
        <p:nvSpPr>
          <p:cNvPr id="7" name="Arrow: Bent 6">
            <a:extLst>
              <a:ext uri="{FF2B5EF4-FFF2-40B4-BE49-F238E27FC236}">
                <a16:creationId xmlns:a16="http://schemas.microsoft.com/office/drawing/2014/main" id="{B39A02A4-5374-4819-A0F2-0C2A14831389}"/>
              </a:ext>
            </a:extLst>
          </p:cNvPr>
          <p:cNvSpPr/>
          <p:nvPr/>
        </p:nvSpPr>
        <p:spPr>
          <a:xfrm rot="5400000">
            <a:off x="7645670" y="278127"/>
            <a:ext cx="812259" cy="391160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Right Brace 7">
            <a:extLst>
              <a:ext uri="{FF2B5EF4-FFF2-40B4-BE49-F238E27FC236}">
                <a16:creationId xmlns:a16="http://schemas.microsoft.com/office/drawing/2014/main" id="{10D9B8FA-3E88-47B1-92FC-4B086E0C1493}"/>
              </a:ext>
            </a:extLst>
          </p:cNvPr>
          <p:cNvSpPr/>
          <p:nvPr/>
        </p:nvSpPr>
        <p:spPr>
          <a:xfrm rot="16200000">
            <a:off x="9663939" y="773879"/>
            <a:ext cx="276689" cy="4234976"/>
          </a:xfrm>
          <a:prstGeom prst="rightBrace">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4207799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7" grpId="0" animBg="1"/>
      <p:bldP spid="8"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916CCB1-EB30-43FB-8D5B-B561E9F1E9A1}"/>
              </a:ext>
            </a:extLst>
          </p:cNvPr>
          <p:cNvSpPr>
            <a:spLocks noGrp="1"/>
          </p:cNvSpPr>
          <p:nvPr>
            <p:ph type="title"/>
          </p:nvPr>
        </p:nvSpPr>
        <p:spPr>
          <a:xfrm>
            <a:off x="101600" y="162579"/>
            <a:ext cx="11988800" cy="921153"/>
          </a:xfrm>
        </p:spPr>
        <p:txBody>
          <a:bodyPr>
            <a:normAutofit/>
          </a:bodyPr>
          <a:lstStyle/>
          <a:p>
            <a:r>
              <a:rPr lang="en-US" dirty="0"/>
              <a:t>In addition to retaining the raw data, you should also ensure that the data are available in a non-proprietary format if possible</a:t>
            </a:r>
          </a:p>
        </p:txBody>
      </p:sp>
      <p:sp>
        <p:nvSpPr>
          <p:cNvPr id="3" name="Content Placeholder 2">
            <a:extLst>
              <a:ext uri="{FF2B5EF4-FFF2-40B4-BE49-F238E27FC236}">
                <a16:creationId xmlns:a16="http://schemas.microsoft.com/office/drawing/2014/main" id="{EF05F97C-1995-45E7-AC81-B88458E8DB21}"/>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0618928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752600" y="2744171"/>
            <a:ext cx="8686800" cy="507831"/>
          </a:xfrm>
        </p:spPr>
        <p:txBody>
          <a:bodyPr/>
          <a:lstStyle/>
          <a:p>
            <a:r>
              <a:rPr lang="en-US" dirty="0"/>
              <a:t>Reproducible Data Cleaning</a:t>
            </a:r>
          </a:p>
        </p:txBody>
      </p:sp>
      <p:sp>
        <p:nvSpPr>
          <p:cNvPr id="3" name="Slide Number Placeholder 2"/>
          <p:cNvSpPr>
            <a:spLocks noGrp="1"/>
          </p:cNvSpPr>
          <p:nvPr>
            <p:ph type="sldNum" sz="quarter" idx="4"/>
          </p:nvPr>
        </p:nvSpPr>
        <p:spPr/>
        <p:txBody>
          <a:bodyPr/>
          <a:lstStyle/>
          <a:p>
            <a:fld id="{BAB60FF9-C0B8-43F3-9D3C-DA8285A02D4E}" type="slidenum">
              <a:rPr lang="en-US" smtClean="0"/>
              <a:pPr/>
              <a:t>28</a:t>
            </a:fld>
            <a:endParaRPr lang="en-US" dirty="0"/>
          </a:p>
        </p:txBody>
      </p:sp>
    </p:spTree>
    <p:extLst>
      <p:ext uri="{BB962C8B-B14F-4D97-AF65-F5344CB8AC3E}">
        <p14:creationId xmlns:p14="http://schemas.microsoft.com/office/powerpoint/2010/main" val="18451404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FC7365-5DCB-47E5-8177-EDCB8C72861B}"/>
              </a:ext>
            </a:extLst>
          </p:cNvPr>
          <p:cNvSpPr>
            <a:spLocks noGrp="1"/>
          </p:cNvSpPr>
          <p:nvPr>
            <p:ph type="title"/>
          </p:nvPr>
        </p:nvSpPr>
        <p:spPr/>
        <p:txBody>
          <a:bodyPr/>
          <a:lstStyle/>
          <a:p>
            <a:r>
              <a:rPr lang="en-US" dirty="0"/>
              <a:t>Analysis should be documented such that:</a:t>
            </a:r>
          </a:p>
        </p:txBody>
      </p:sp>
      <p:sp>
        <p:nvSpPr>
          <p:cNvPr id="3" name="Content Placeholder 2">
            <a:extLst>
              <a:ext uri="{FF2B5EF4-FFF2-40B4-BE49-F238E27FC236}">
                <a16:creationId xmlns:a16="http://schemas.microsoft.com/office/drawing/2014/main" id="{C3B511BE-040F-4E8D-AC3D-468A1F053DAE}"/>
              </a:ext>
            </a:extLst>
          </p:cNvPr>
          <p:cNvSpPr>
            <a:spLocks noGrp="1"/>
          </p:cNvSpPr>
          <p:nvPr>
            <p:ph idx="1"/>
          </p:nvPr>
        </p:nvSpPr>
        <p:spPr>
          <a:xfrm>
            <a:off x="623703" y="1371600"/>
            <a:ext cx="10972800" cy="2057400"/>
          </a:xfrm>
        </p:spPr>
        <p:txBody>
          <a:bodyPr>
            <a:normAutofit/>
          </a:bodyPr>
          <a:lstStyle/>
          <a:p>
            <a:pPr marL="514350" indent="-514350">
              <a:buFont typeface="Arial" panose="020B0604020202020204" pitchFamily="34" charset="0"/>
              <a:buAutoNum type="arabicPeriod"/>
            </a:pPr>
            <a:r>
              <a:rPr lang="en-US" sz="2000" dirty="0"/>
              <a:t>Continuity is maintained over the course of the project (i.e., anyone familiar with the project can reproduce the research).</a:t>
            </a:r>
          </a:p>
          <a:p>
            <a:pPr marL="514350" indent="-514350">
              <a:buAutoNum type="arabicPeriod"/>
            </a:pPr>
            <a:r>
              <a:rPr lang="en-US" sz="2000" dirty="0"/>
              <a:t>A researcher who is unfamiliar with the initial analyses can reproduce the final analyses for a project on-demand. </a:t>
            </a:r>
          </a:p>
        </p:txBody>
      </p:sp>
    </p:spTree>
    <p:extLst>
      <p:ext uri="{BB962C8B-B14F-4D97-AF65-F5344CB8AC3E}">
        <p14:creationId xmlns:p14="http://schemas.microsoft.com/office/powerpoint/2010/main" val="4255713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933" y="162580"/>
            <a:ext cx="10320867" cy="523220"/>
          </a:xfrm>
        </p:spPr>
        <p:txBody>
          <a:bodyPr/>
          <a:lstStyle/>
          <a:p>
            <a:r>
              <a:rPr lang="en-US" dirty="0"/>
              <a:t>Reproducible workflows can include data processing and cleaning</a:t>
            </a:r>
          </a:p>
        </p:txBody>
      </p:sp>
      <p:sp>
        <p:nvSpPr>
          <p:cNvPr id="3" name="Slide Number Placeholder 2"/>
          <p:cNvSpPr>
            <a:spLocks noGrp="1"/>
          </p:cNvSpPr>
          <p:nvPr>
            <p:ph type="sldNum" sz="quarter" idx="4"/>
          </p:nvPr>
        </p:nvSpPr>
        <p:spPr/>
        <p:txBody>
          <a:bodyPr/>
          <a:lstStyle/>
          <a:p>
            <a:fld id="{BAB60FF9-C0B8-43F3-9D3C-DA8285A02D4E}" type="slidenum">
              <a:rPr lang="en-US" smtClean="0"/>
              <a:pPr/>
              <a:t>29</a:t>
            </a:fld>
            <a:endParaRPr lang="en-US" dirty="0"/>
          </a:p>
        </p:txBody>
      </p:sp>
      <p:sp>
        <p:nvSpPr>
          <p:cNvPr id="44" name="TextBox 43"/>
          <p:cNvSpPr txBox="1"/>
          <p:nvPr/>
        </p:nvSpPr>
        <p:spPr>
          <a:xfrm>
            <a:off x="4924847" y="1193453"/>
            <a:ext cx="1710725" cy="369332"/>
          </a:xfrm>
          <a:prstGeom prst="rect">
            <a:avLst/>
          </a:prstGeom>
          <a:noFill/>
        </p:spPr>
        <p:txBody>
          <a:bodyPr wrap="none" rtlCol="0">
            <a:spAutoFit/>
          </a:bodyPr>
          <a:lstStyle/>
          <a:p>
            <a:r>
              <a:rPr lang="en-US" dirty="0"/>
              <a:t>Ideal workflow:</a:t>
            </a:r>
          </a:p>
        </p:txBody>
      </p:sp>
      <p:sp>
        <p:nvSpPr>
          <p:cNvPr id="13" name="Rounded Rectangle 3">
            <a:extLst>
              <a:ext uri="{FF2B5EF4-FFF2-40B4-BE49-F238E27FC236}">
                <a16:creationId xmlns:a16="http://schemas.microsoft.com/office/drawing/2014/main" id="{EEE1814F-B288-4476-9ADE-6D736E5F67A7}"/>
              </a:ext>
            </a:extLst>
          </p:cNvPr>
          <p:cNvSpPr/>
          <p:nvPr/>
        </p:nvSpPr>
        <p:spPr bwMode="auto">
          <a:xfrm>
            <a:off x="4343400" y="1905000"/>
            <a:ext cx="1524000" cy="838200"/>
          </a:xfrm>
          <a:prstGeom prst="round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1600" dirty="0"/>
              <a:t>Format data</a:t>
            </a:r>
          </a:p>
        </p:txBody>
      </p:sp>
      <p:sp>
        <p:nvSpPr>
          <p:cNvPr id="14" name="Rounded Rectangle 5">
            <a:extLst>
              <a:ext uri="{FF2B5EF4-FFF2-40B4-BE49-F238E27FC236}">
                <a16:creationId xmlns:a16="http://schemas.microsoft.com/office/drawing/2014/main" id="{B8F92402-712B-4BD9-8C05-50120A26CDA0}"/>
              </a:ext>
            </a:extLst>
          </p:cNvPr>
          <p:cNvSpPr/>
          <p:nvPr/>
        </p:nvSpPr>
        <p:spPr bwMode="auto">
          <a:xfrm>
            <a:off x="6334125" y="1911350"/>
            <a:ext cx="1524000" cy="838200"/>
          </a:xfrm>
          <a:prstGeom prst="round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1600" dirty="0"/>
              <a:t>Analysis</a:t>
            </a:r>
          </a:p>
        </p:txBody>
      </p:sp>
      <p:cxnSp>
        <p:nvCxnSpPr>
          <p:cNvPr id="15" name="Straight Arrow Connector 14">
            <a:extLst>
              <a:ext uri="{FF2B5EF4-FFF2-40B4-BE49-F238E27FC236}">
                <a16:creationId xmlns:a16="http://schemas.microsoft.com/office/drawing/2014/main" id="{035C2515-2964-425C-A6D6-6E5036F5986F}"/>
              </a:ext>
            </a:extLst>
          </p:cNvPr>
          <p:cNvCxnSpPr>
            <a:stCxn id="13" idx="3"/>
            <a:endCxn id="14" idx="1"/>
          </p:cNvCxnSpPr>
          <p:nvPr/>
        </p:nvCxnSpPr>
        <p:spPr bwMode="auto">
          <a:xfrm>
            <a:off x="5867401" y="2324100"/>
            <a:ext cx="466725" cy="635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6" name="Rounded Rectangle 26">
            <a:extLst>
              <a:ext uri="{FF2B5EF4-FFF2-40B4-BE49-F238E27FC236}">
                <a16:creationId xmlns:a16="http://schemas.microsoft.com/office/drawing/2014/main" id="{EC83FB49-673B-4D93-884B-F6A00C22F12A}"/>
              </a:ext>
            </a:extLst>
          </p:cNvPr>
          <p:cNvSpPr/>
          <p:nvPr/>
        </p:nvSpPr>
        <p:spPr bwMode="auto">
          <a:xfrm>
            <a:off x="8305800" y="1911350"/>
            <a:ext cx="1524000" cy="838200"/>
          </a:xfrm>
          <a:prstGeom prst="round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1600" dirty="0"/>
              <a:t>Report </a:t>
            </a:r>
          </a:p>
        </p:txBody>
      </p:sp>
      <p:cxnSp>
        <p:nvCxnSpPr>
          <p:cNvPr id="17" name="Straight Arrow Connector 16">
            <a:extLst>
              <a:ext uri="{FF2B5EF4-FFF2-40B4-BE49-F238E27FC236}">
                <a16:creationId xmlns:a16="http://schemas.microsoft.com/office/drawing/2014/main" id="{0611092D-655F-485F-A25C-886BD1574A5F}"/>
              </a:ext>
            </a:extLst>
          </p:cNvPr>
          <p:cNvCxnSpPr>
            <a:stCxn id="14" idx="3"/>
            <a:endCxn id="16" idx="1"/>
          </p:cNvCxnSpPr>
          <p:nvPr/>
        </p:nvCxnSpPr>
        <p:spPr bwMode="auto">
          <a:xfrm>
            <a:off x="7858126" y="2330450"/>
            <a:ext cx="447675"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8" name="Elbow Connector 39">
            <a:extLst>
              <a:ext uri="{FF2B5EF4-FFF2-40B4-BE49-F238E27FC236}">
                <a16:creationId xmlns:a16="http://schemas.microsoft.com/office/drawing/2014/main" id="{FAA4E503-CC08-4B2A-8290-0CFC31193BE4}"/>
              </a:ext>
            </a:extLst>
          </p:cNvPr>
          <p:cNvCxnSpPr>
            <a:stCxn id="16" idx="2"/>
            <a:endCxn id="14" idx="2"/>
          </p:cNvCxnSpPr>
          <p:nvPr/>
        </p:nvCxnSpPr>
        <p:spPr bwMode="auto">
          <a:xfrm rot="5400000">
            <a:off x="8081963" y="1763714"/>
            <a:ext cx="12700" cy="1971675"/>
          </a:xfrm>
          <a:prstGeom prst="bentConnector3">
            <a:avLst>
              <a:gd name="adj1" fmla="val 1499984"/>
            </a:avLst>
          </a:prstGeom>
          <a:solidFill>
            <a:schemeClr val="accent1"/>
          </a:solidFill>
          <a:ln w="9525" cap="flat" cmpd="sng" algn="ctr">
            <a:solidFill>
              <a:schemeClr val="tx1"/>
            </a:solidFill>
            <a:prstDash val="solid"/>
            <a:round/>
            <a:headEnd type="none" w="med" len="med"/>
            <a:tailEnd type="triangle"/>
          </a:ln>
          <a:effectLst/>
        </p:spPr>
      </p:cxnSp>
      <p:sp>
        <p:nvSpPr>
          <p:cNvPr id="19" name="Rounded Rectangle 72">
            <a:extLst>
              <a:ext uri="{FF2B5EF4-FFF2-40B4-BE49-F238E27FC236}">
                <a16:creationId xmlns:a16="http://schemas.microsoft.com/office/drawing/2014/main" id="{9041AECB-0FB1-4EAC-8014-22D174647101}"/>
              </a:ext>
            </a:extLst>
          </p:cNvPr>
          <p:cNvSpPr/>
          <p:nvPr/>
        </p:nvSpPr>
        <p:spPr bwMode="auto">
          <a:xfrm>
            <a:off x="2362200" y="1911350"/>
            <a:ext cx="1524000" cy="838200"/>
          </a:xfrm>
          <a:prstGeom prst="round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1600" dirty="0"/>
              <a:t>Collect data</a:t>
            </a:r>
          </a:p>
        </p:txBody>
      </p:sp>
      <p:cxnSp>
        <p:nvCxnSpPr>
          <p:cNvPr id="20" name="Straight Arrow Connector 19">
            <a:extLst>
              <a:ext uri="{FF2B5EF4-FFF2-40B4-BE49-F238E27FC236}">
                <a16:creationId xmlns:a16="http://schemas.microsoft.com/office/drawing/2014/main" id="{8633AA43-A5E0-4644-BC3A-2067313FD1A7}"/>
              </a:ext>
            </a:extLst>
          </p:cNvPr>
          <p:cNvCxnSpPr>
            <a:stCxn id="19" idx="3"/>
            <a:endCxn id="13" idx="1"/>
          </p:cNvCxnSpPr>
          <p:nvPr/>
        </p:nvCxnSpPr>
        <p:spPr bwMode="auto">
          <a:xfrm flipV="1">
            <a:off x="3886200" y="2324100"/>
            <a:ext cx="457200" cy="635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1" name="TextBox 20">
            <a:extLst>
              <a:ext uri="{FF2B5EF4-FFF2-40B4-BE49-F238E27FC236}">
                <a16:creationId xmlns:a16="http://schemas.microsoft.com/office/drawing/2014/main" id="{BC09ACC0-D6AC-4888-904E-1B92364EEA9E}"/>
              </a:ext>
            </a:extLst>
          </p:cNvPr>
          <p:cNvSpPr txBox="1"/>
          <p:nvPr/>
        </p:nvSpPr>
        <p:spPr>
          <a:xfrm>
            <a:off x="6977970" y="2932014"/>
            <a:ext cx="2220685" cy="276999"/>
          </a:xfrm>
          <a:prstGeom prst="rect">
            <a:avLst/>
          </a:prstGeom>
          <a:noFill/>
        </p:spPr>
        <p:txBody>
          <a:bodyPr wrap="square" rtlCol="0">
            <a:spAutoFit/>
          </a:bodyPr>
          <a:lstStyle/>
          <a:p>
            <a:pPr algn="ctr"/>
            <a:r>
              <a:rPr lang="en-US" sz="1200" dirty="0"/>
              <a:t>Feedback/Iterate</a:t>
            </a:r>
          </a:p>
        </p:txBody>
      </p:sp>
    </p:spTree>
    <p:extLst>
      <p:ext uri="{BB962C8B-B14F-4D97-AF65-F5344CB8AC3E}">
        <p14:creationId xmlns:p14="http://schemas.microsoft.com/office/powerpoint/2010/main" val="22888615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BAB60FF9-C0B8-43F3-9D3C-DA8285A02D4E}" type="slidenum">
              <a:rPr lang="en-US" smtClean="0"/>
              <a:pPr/>
              <a:t>30</a:t>
            </a:fld>
            <a:endParaRPr lang="en-US" dirty="0"/>
          </a:p>
        </p:txBody>
      </p:sp>
      <p:sp>
        <p:nvSpPr>
          <p:cNvPr id="44" name="TextBox 43"/>
          <p:cNvSpPr txBox="1"/>
          <p:nvPr/>
        </p:nvSpPr>
        <p:spPr>
          <a:xfrm>
            <a:off x="4924847" y="1193453"/>
            <a:ext cx="1710725" cy="369332"/>
          </a:xfrm>
          <a:prstGeom prst="rect">
            <a:avLst/>
          </a:prstGeom>
          <a:noFill/>
        </p:spPr>
        <p:txBody>
          <a:bodyPr wrap="none" rtlCol="0">
            <a:spAutoFit/>
          </a:bodyPr>
          <a:lstStyle/>
          <a:p>
            <a:r>
              <a:rPr lang="en-US" dirty="0"/>
              <a:t>Ideal workflow:</a:t>
            </a:r>
          </a:p>
        </p:txBody>
      </p:sp>
      <p:sp>
        <p:nvSpPr>
          <p:cNvPr id="45" name="Rounded Rectangle 44"/>
          <p:cNvSpPr/>
          <p:nvPr/>
        </p:nvSpPr>
        <p:spPr bwMode="auto">
          <a:xfrm>
            <a:off x="2152650" y="4881887"/>
            <a:ext cx="1524000" cy="838200"/>
          </a:xfrm>
          <a:prstGeom prst="round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1600" dirty="0"/>
              <a:t>Format data</a:t>
            </a:r>
          </a:p>
        </p:txBody>
      </p:sp>
      <p:sp>
        <p:nvSpPr>
          <p:cNvPr id="46" name="Rounded Rectangle 45"/>
          <p:cNvSpPr/>
          <p:nvPr/>
        </p:nvSpPr>
        <p:spPr bwMode="auto">
          <a:xfrm>
            <a:off x="4343400" y="4881887"/>
            <a:ext cx="1524000" cy="838200"/>
          </a:xfrm>
          <a:prstGeom prst="round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1600" dirty="0"/>
              <a:t>Edit database</a:t>
            </a:r>
          </a:p>
          <a:p>
            <a:pPr algn="ctr" fontAlgn="base">
              <a:spcBef>
                <a:spcPct val="0"/>
              </a:spcBef>
              <a:spcAft>
                <a:spcPct val="0"/>
              </a:spcAft>
            </a:pPr>
            <a:r>
              <a:rPr lang="en-US" sz="1600" dirty="0"/>
              <a:t>(remove rows)	</a:t>
            </a:r>
          </a:p>
        </p:txBody>
      </p:sp>
      <p:sp>
        <p:nvSpPr>
          <p:cNvPr id="47" name="Rounded Rectangle 46"/>
          <p:cNvSpPr/>
          <p:nvPr/>
        </p:nvSpPr>
        <p:spPr bwMode="auto">
          <a:xfrm>
            <a:off x="6562725" y="4881887"/>
            <a:ext cx="1524000" cy="838200"/>
          </a:xfrm>
          <a:prstGeom prst="round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1600" dirty="0"/>
              <a:t>Analysis</a:t>
            </a:r>
          </a:p>
        </p:txBody>
      </p:sp>
      <p:cxnSp>
        <p:nvCxnSpPr>
          <p:cNvPr id="48" name="Straight Arrow Connector 47"/>
          <p:cNvCxnSpPr>
            <a:stCxn id="45" idx="3"/>
            <a:endCxn id="46" idx="1"/>
          </p:cNvCxnSpPr>
          <p:nvPr/>
        </p:nvCxnSpPr>
        <p:spPr bwMode="auto">
          <a:xfrm>
            <a:off x="3676650" y="5300987"/>
            <a:ext cx="666750"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9" name="Straight Arrow Connector 48"/>
          <p:cNvCxnSpPr>
            <a:stCxn id="46" idx="3"/>
            <a:endCxn id="47" idx="1"/>
          </p:cNvCxnSpPr>
          <p:nvPr/>
        </p:nvCxnSpPr>
        <p:spPr bwMode="auto">
          <a:xfrm>
            <a:off x="5867401" y="5300987"/>
            <a:ext cx="695325"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50" name="Rounded Rectangle 49"/>
          <p:cNvSpPr/>
          <p:nvPr/>
        </p:nvSpPr>
        <p:spPr bwMode="auto">
          <a:xfrm>
            <a:off x="8534400" y="4881887"/>
            <a:ext cx="1524000" cy="838200"/>
          </a:xfrm>
          <a:prstGeom prst="round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1600" dirty="0"/>
              <a:t>Report</a:t>
            </a:r>
          </a:p>
        </p:txBody>
      </p:sp>
      <p:cxnSp>
        <p:nvCxnSpPr>
          <p:cNvPr id="51" name="Straight Arrow Connector 50"/>
          <p:cNvCxnSpPr>
            <a:stCxn id="47" idx="3"/>
            <a:endCxn id="50" idx="1"/>
          </p:cNvCxnSpPr>
          <p:nvPr/>
        </p:nvCxnSpPr>
        <p:spPr bwMode="auto">
          <a:xfrm>
            <a:off x="8086726" y="5300987"/>
            <a:ext cx="447675"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2" name="Elbow Connector 51"/>
          <p:cNvCxnSpPr>
            <a:stCxn id="50" idx="2"/>
            <a:endCxn id="47" idx="2"/>
          </p:cNvCxnSpPr>
          <p:nvPr/>
        </p:nvCxnSpPr>
        <p:spPr bwMode="auto">
          <a:xfrm rot="5400000">
            <a:off x="8310563" y="4734251"/>
            <a:ext cx="12700" cy="1971675"/>
          </a:xfrm>
          <a:prstGeom prst="bentConnector3">
            <a:avLst>
              <a:gd name="adj1" fmla="val 1649984"/>
            </a:avLst>
          </a:prstGeom>
          <a:solidFill>
            <a:schemeClr val="accent1"/>
          </a:solidFill>
          <a:ln w="9525" cap="flat" cmpd="sng" algn="ctr">
            <a:solidFill>
              <a:schemeClr val="tx1"/>
            </a:solidFill>
            <a:prstDash val="solid"/>
            <a:round/>
            <a:headEnd type="none" w="med" len="med"/>
            <a:tailEnd type="triangle"/>
          </a:ln>
          <a:effectLst/>
        </p:spPr>
      </p:cxnSp>
      <p:sp>
        <p:nvSpPr>
          <p:cNvPr id="53" name="TextBox 52"/>
          <p:cNvSpPr txBox="1"/>
          <p:nvPr/>
        </p:nvSpPr>
        <p:spPr>
          <a:xfrm>
            <a:off x="4769218" y="3276600"/>
            <a:ext cx="1851789" cy="369332"/>
          </a:xfrm>
          <a:prstGeom prst="rect">
            <a:avLst/>
          </a:prstGeom>
          <a:noFill/>
        </p:spPr>
        <p:txBody>
          <a:bodyPr wrap="none" rtlCol="0">
            <a:spAutoFit/>
          </a:bodyPr>
          <a:lstStyle/>
          <a:p>
            <a:r>
              <a:rPr lang="en-US" dirty="0"/>
              <a:t>Actual workflow:</a:t>
            </a:r>
          </a:p>
        </p:txBody>
      </p:sp>
      <p:sp>
        <p:nvSpPr>
          <p:cNvPr id="54" name="Rounded Rectangle 53"/>
          <p:cNvSpPr/>
          <p:nvPr/>
        </p:nvSpPr>
        <p:spPr bwMode="auto">
          <a:xfrm>
            <a:off x="4349750" y="3796843"/>
            <a:ext cx="1524000" cy="838200"/>
          </a:xfrm>
          <a:prstGeom prst="round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1600" dirty="0"/>
              <a:t>Updated data</a:t>
            </a:r>
          </a:p>
        </p:txBody>
      </p:sp>
      <p:cxnSp>
        <p:nvCxnSpPr>
          <p:cNvPr id="56" name="Elbow Connector 55"/>
          <p:cNvCxnSpPr>
            <a:cxnSpLocks/>
            <a:endCxn id="54" idx="3"/>
          </p:cNvCxnSpPr>
          <p:nvPr/>
        </p:nvCxnSpPr>
        <p:spPr bwMode="auto">
          <a:xfrm rot="10800000" flipV="1">
            <a:off x="5873750" y="3742413"/>
            <a:ext cx="3435350" cy="473530"/>
          </a:xfrm>
          <a:prstGeom prst="bentConnector3">
            <a:avLst>
              <a:gd name="adj1" fmla="val -31"/>
            </a:avLst>
          </a:prstGeom>
          <a:solidFill>
            <a:schemeClr val="accent1"/>
          </a:solidFill>
          <a:ln w="9525" cap="flat" cmpd="sng" algn="ctr">
            <a:solidFill>
              <a:schemeClr val="tx1"/>
            </a:solidFill>
            <a:prstDash val="solid"/>
            <a:round/>
            <a:headEnd type="none" w="med" len="med"/>
            <a:tailEnd type="triangle"/>
          </a:ln>
          <a:effectLst/>
        </p:spPr>
      </p:cxnSp>
      <p:cxnSp>
        <p:nvCxnSpPr>
          <p:cNvPr id="59" name="Straight Arrow Connector 58"/>
          <p:cNvCxnSpPr>
            <a:stCxn id="55" idx="2"/>
            <a:endCxn id="45" idx="0"/>
          </p:cNvCxnSpPr>
          <p:nvPr/>
        </p:nvCxnSpPr>
        <p:spPr bwMode="auto">
          <a:xfrm>
            <a:off x="2914650" y="4635043"/>
            <a:ext cx="0" cy="24684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63" name="Elbow Connector 62"/>
          <p:cNvCxnSpPr>
            <a:stCxn id="50" idx="2"/>
            <a:endCxn id="46" idx="2"/>
          </p:cNvCxnSpPr>
          <p:nvPr/>
        </p:nvCxnSpPr>
        <p:spPr bwMode="auto">
          <a:xfrm rot="5400000">
            <a:off x="7200900" y="3624587"/>
            <a:ext cx="12700" cy="4191000"/>
          </a:xfrm>
          <a:prstGeom prst="bentConnector3">
            <a:avLst>
              <a:gd name="adj1" fmla="val 4275000"/>
            </a:avLst>
          </a:prstGeom>
          <a:solidFill>
            <a:schemeClr val="accent1"/>
          </a:solidFill>
          <a:ln w="9525" cap="flat" cmpd="sng" algn="ctr">
            <a:solidFill>
              <a:schemeClr val="tx1"/>
            </a:solidFill>
            <a:prstDash val="solid"/>
            <a:round/>
            <a:headEnd type="none" w="med" len="med"/>
            <a:tailEnd type="triangle"/>
          </a:ln>
          <a:effectLst/>
        </p:spPr>
      </p:cxnSp>
      <p:sp>
        <p:nvSpPr>
          <p:cNvPr id="67" name="TextBox 66"/>
          <p:cNvSpPr txBox="1"/>
          <p:nvPr/>
        </p:nvSpPr>
        <p:spPr>
          <a:xfrm>
            <a:off x="5549818" y="6220128"/>
            <a:ext cx="3615542" cy="276999"/>
          </a:xfrm>
          <a:prstGeom prst="rect">
            <a:avLst/>
          </a:prstGeom>
          <a:noFill/>
        </p:spPr>
        <p:txBody>
          <a:bodyPr wrap="none" rtlCol="0">
            <a:spAutoFit/>
          </a:bodyPr>
          <a:lstStyle/>
          <a:p>
            <a:r>
              <a:rPr lang="en-US" sz="1200" dirty="0"/>
              <a:t>“We know that data point X was bad, so remove it”</a:t>
            </a:r>
          </a:p>
        </p:txBody>
      </p:sp>
      <p:sp>
        <p:nvSpPr>
          <p:cNvPr id="35" name="Rounded Rectangle 34"/>
          <p:cNvSpPr/>
          <p:nvPr/>
        </p:nvSpPr>
        <p:spPr bwMode="auto">
          <a:xfrm>
            <a:off x="4343400" y="1905000"/>
            <a:ext cx="1524000" cy="838200"/>
          </a:xfrm>
          <a:prstGeom prst="round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1600" dirty="0"/>
              <a:t>Format data</a:t>
            </a:r>
          </a:p>
        </p:txBody>
      </p:sp>
      <p:sp>
        <p:nvSpPr>
          <p:cNvPr id="36" name="Rounded Rectangle 35"/>
          <p:cNvSpPr/>
          <p:nvPr/>
        </p:nvSpPr>
        <p:spPr bwMode="auto">
          <a:xfrm>
            <a:off x="6334125" y="1911350"/>
            <a:ext cx="1524000" cy="838200"/>
          </a:xfrm>
          <a:prstGeom prst="round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1600" dirty="0">
                <a:latin typeface="Times New Roman" pitchFamily="18" charset="0"/>
              </a:rPr>
              <a:t>Analysis</a:t>
            </a:r>
          </a:p>
        </p:txBody>
      </p:sp>
      <p:cxnSp>
        <p:nvCxnSpPr>
          <p:cNvPr id="37" name="Straight Arrow Connector 36"/>
          <p:cNvCxnSpPr>
            <a:stCxn id="35" idx="3"/>
            <a:endCxn id="36" idx="1"/>
          </p:cNvCxnSpPr>
          <p:nvPr/>
        </p:nvCxnSpPr>
        <p:spPr bwMode="auto">
          <a:xfrm>
            <a:off x="5867401" y="2324100"/>
            <a:ext cx="466725" cy="635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38" name="Rounded Rectangle 37"/>
          <p:cNvSpPr/>
          <p:nvPr/>
        </p:nvSpPr>
        <p:spPr bwMode="auto">
          <a:xfrm>
            <a:off x="8305800" y="1911350"/>
            <a:ext cx="1524000" cy="838200"/>
          </a:xfrm>
          <a:prstGeom prst="round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1600" dirty="0"/>
              <a:t>Get DOTE </a:t>
            </a:r>
          </a:p>
          <a:p>
            <a:pPr algn="ctr" fontAlgn="base">
              <a:spcBef>
                <a:spcPct val="0"/>
              </a:spcBef>
              <a:spcAft>
                <a:spcPct val="0"/>
              </a:spcAft>
            </a:pPr>
            <a:r>
              <a:rPr lang="en-US" sz="1600" dirty="0"/>
              <a:t>input</a:t>
            </a:r>
          </a:p>
        </p:txBody>
      </p:sp>
      <p:cxnSp>
        <p:nvCxnSpPr>
          <p:cNvPr id="39" name="Straight Arrow Connector 38"/>
          <p:cNvCxnSpPr>
            <a:stCxn id="36" idx="3"/>
            <a:endCxn id="38" idx="1"/>
          </p:cNvCxnSpPr>
          <p:nvPr/>
        </p:nvCxnSpPr>
        <p:spPr bwMode="auto">
          <a:xfrm>
            <a:off x="7858126" y="2330450"/>
            <a:ext cx="447675"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1" name="Elbow Connector 40"/>
          <p:cNvCxnSpPr>
            <a:stCxn id="38" idx="2"/>
            <a:endCxn id="36" idx="2"/>
          </p:cNvCxnSpPr>
          <p:nvPr/>
        </p:nvCxnSpPr>
        <p:spPr bwMode="auto">
          <a:xfrm rot="5400000">
            <a:off x="8081963" y="1763714"/>
            <a:ext cx="12700" cy="1971675"/>
          </a:xfrm>
          <a:prstGeom prst="bentConnector3">
            <a:avLst>
              <a:gd name="adj1" fmla="val 1499984"/>
            </a:avLst>
          </a:prstGeom>
          <a:solidFill>
            <a:schemeClr val="accent1"/>
          </a:solidFill>
          <a:ln w="9525" cap="flat" cmpd="sng" algn="ctr">
            <a:solidFill>
              <a:schemeClr val="tx1"/>
            </a:solidFill>
            <a:prstDash val="solid"/>
            <a:round/>
            <a:headEnd type="none" w="med" len="med"/>
            <a:tailEnd type="triangle"/>
          </a:ln>
          <a:effectLst/>
        </p:spPr>
      </p:cxnSp>
      <p:sp>
        <p:nvSpPr>
          <p:cNvPr id="42" name="Rounded Rectangle 41"/>
          <p:cNvSpPr/>
          <p:nvPr/>
        </p:nvSpPr>
        <p:spPr bwMode="auto">
          <a:xfrm>
            <a:off x="2362200" y="1911350"/>
            <a:ext cx="1524000" cy="838200"/>
          </a:xfrm>
          <a:prstGeom prst="round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1600" dirty="0"/>
              <a:t>Collect data</a:t>
            </a:r>
          </a:p>
        </p:txBody>
      </p:sp>
      <p:cxnSp>
        <p:nvCxnSpPr>
          <p:cNvPr id="43" name="Straight Arrow Connector 42"/>
          <p:cNvCxnSpPr>
            <a:stCxn id="42" idx="3"/>
            <a:endCxn id="35" idx="1"/>
          </p:cNvCxnSpPr>
          <p:nvPr/>
        </p:nvCxnSpPr>
        <p:spPr bwMode="auto">
          <a:xfrm flipV="1">
            <a:off x="3886200" y="2324100"/>
            <a:ext cx="457200" cy="635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55" name="Rounded Rectangle 54"/>
          <p:cNvSpPr/>
          <p:nvPr/>
        </p:nvSpPr>
        <p:spPr bwMode="auto">
          <a:xfrm>
            <a:off x="2152650" y="3796843"/>
            <a:ext cx="1524000" cy="838200"/>
          </a:xfrm>
          <a:prstGeom prst="round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1600" dirty="0"/>
              <a:t>Collect data</a:t>
            </a:r>
          </a:p>
        </p:txBody>
      </p:sp>
      <p:cxnSp>
        <p:nvCxnSpPr>
          <p:cNvPr id="57" name="Straight Arrow Connector 56"/>
          <p:cNvCxnSpPr>
            <a:stCxn id="54" idx="1"/>
            <a:endCxn id="55" idx="3"/>
          </p:cNvCxnSpPr>
          <p:nvPr/>
        </p:nvCxnSpPr>
        <p:spPr bwMode="auto">
          <a:xfrm flipH="1">
            <a:off x="3676650" y="4215943"/>
            <a:ext cx="673100"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30" name="TextBox 29"/>
          <p:cNvSpPr txBox="1"/>
          <p:nvPr/>
        </p:nvSpPr>
        <p:spPr>
          <a:xfrm>
            <a:off x="6707590" y="3931796"/>
            <a:ext cx="1864614" cy="276999"/>
          </a:xfrm>
          <a:prstGeom prst="rect">
            <a:avLst/>
          </a:prstGeom>
          <a:noFill/>
        </p:spPr>
        <p:txBody>
          <a:bodyPr wrap="none" rtlCol="0">
            <a:spAutoFit/>
          </a:bodyPr>
          <a:lstStyle/>
          <a:p>
            <a:r>
              <a:rPr lang="en-US" sz="1200" dirty="0"/>
              <a:t>“Here’s some new data”</a:t>
            </a:r>
          </a:p>
        </p:txBody>
      </p:sp>
      <p:sp>
        <p:nvSpPr>
          <p:cNvPr id="31" name="Rounded Rectangle 3">
            <a:extLst>
              <a:ext uri="{FF2B5EF4-FFF2-40B4-BE49-F238E27FC236}">
                <a16:creationId xmlns:a16="http://schemas.microsoft.com/office/drawing/2014/main" id="{324C83CF-66BD-450B-9B12-182E2504938F}"/>
              </a:ext>
            </a:extLst>
          </p:cNvPr>
          <p:cNvSpPr/>
          <p:nvPr/>
        </p:nvSpPr>
        <p:spPr bwMode="auto">
          <a:xfrm>
            <a:off x="4343400" y="1905000"/>
            <a:ext cx="1524000" cy="838200"/>
          </a:xfrm>
          <a:prstGeom prst="round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1600" dirty="0"/>
              <a:t>Format data</a:t>
            </a:r>
          </a:p>
        </p:txBody>
      </p:sp>
      <p:sp>
        <p:nvSpPr>
          <p:cNvPr id="32" name="Rounded Rectangle 5">
            <a:extLst>
              <a:ext uri="{FF2B5EF4-FFF2-40B4-BE49-F238E27FC236}">
                <a16:creationId xmlns:a16="http://schemas.microsoft.com/office/drawing/2014/main" id="{8A713EDD-127B-40A8-B7A5-E91904E34722}"/>
              </a:ext>
            </a:extLst>
          </p:cNvPr>
          <p:cNvSpPr/>
          <p:nvPr/>
        </p:nvSpPr>
        <p:spPr bwMode="auto">
          <a:xfrm>
            <a:off x="6334125" y="1911350"/>
            <a:ext cx="1524000" cy="838200"/>
          </a:xfrm>
          <a:prstGeom prst="round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1600" dirty="0"/>
              <a:t>Analysis</a:t>
            </a:r>
          </a:p>
        </p:txBody>
      </p:sp>
      <p:cxnSp>
        <p:nvCxnSpPr>
          <p:cNvPr id="33" name="Straight Arrow Connector 32">
            <a:extLst>
              <a:ext uri="{FF2B5EF4-FFF2-40B4-BE49-F238E27FC236}">
                <a16:creationId xmlns:a16="http://schemas.microsoft.com/office/drawing/2014/main" id="{4CD4DAB4-B3B0-4126-B0EE-D1128C6ABA25}"/>
              </a:ext>
            </a:extLst>
          </p:cNvPr>
          <p:cNvCxnSpPr>
            <a:stCxn id="31" idx="3"/>
            <a:endCxn id="32" idx="1"/>
          </p:cNvCxnSpPr>
          <p:nvPr/>
        </p:nvCxnSpPr>
        <p:spPr bwMode="auto">
          <a:xfrm>
            <a:off x="5867401" y="2324100"/>
            <a:ext cx="466725" cy="635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34" name="Rounded Rectangle 26">
            <a:extLst>
              <a:ext uri="{FF2B5EF4-FFF2-40B4-BE49-F238E27FC236}">
                <a16:creationId xmlns:a16="http://schemas.microsoft.com/office/drawing/2014/main" id="{374E7A73-203B-49A1-9C52-AE265D7C5121}"/>
              </a:ext>
            </a:extLst>
          </p:cNvPr>
          <p:cNvSpPr/>
          <p:nvPr/>
        </p:nvSpPr>
        <p:spPr bwMode="auto">
          <a:xfrm>
            <a:off x="8305800" y="1911350"/>
            <a:ext cx="1524000" cy="838200"/>
          </a:xfrm>
          <a:prstGeom prst="round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1600" dirty="0"/>
              <a:t>Report </a:t>
            </a:r>
          </a:p>
        </p:txBody>
      </p:sp>
      <p:cxnSp>
        <p:nvCxnSpPr>
          <p:cNvPr id="40" name="Straight Arrow Connector 39">
            <a:extLst>
              <a:ext uri="{FF2B5EF4-FFF2-40B4-BE49-F238E27FC236}">
                <a16:creationId xmlns:a16="http://schemas.microsoft.com/office/drawing/2014/main" id="{1C204028-F0EC-4384-8328-589890831CF6}"/>
              </a:ext>
            </a:extLst>
          </p:cNvPr>
          <p:cNvCxnSpPr>
            <a:stCxn id="32" idx="3"/>
            <a:endCxn id="34" idx="1"/>
          </p:cNvCxnSpPr>
          <p:nvPr/>
        </p:nvCxnSpPr>
        <p:spPr bwMode="auto">
          <a:xfrm>
            <a:off x="7858126" y="2330450"/>
            <a:ext cx="447675"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60" name="Elbow Connector 39">
            <a:extLst>
              <a:ext uri="{FF2B5EF4-FFF2-40B4-BE49-F238E27FC236}">
                <a16:creationId xmlns:a16="http://schemas.microsoft.com/office/drawing/2014/main" id="{C2DD6D9A-16A6-44AD-AD63-7FCA9EAE0C7E}"/>
              </a:ext>
            </a:extLst>
          </p:cNvPr>
          <p:cNvCxnSpPr>
            <a:stCxn id="34" idx="2"/>
            <a:endCxn id="32" idx="2"/>
          </p:cNvCxnSpPr>
          <p:nvPr/>
        </p:nvCxnSpPr>
        <p:spPr bwMode="auto">
          <a:xfrm rot="5400000">
            <a:off x="8081963" y="1763714"/>
            <a:ext cx="12700" cy="1971675"/>
          </a:xfrm>
          <a:prstGeom prst="bentConnector3">
            <a:avLst>
              <a:gd name="adj1" fmla="val 1499984"/>
            </a:avLst>
          </a:prstGeom>
          <a:solidFill>
            <a:schemeClr val="accent1"/>
          </a:solidFill>
          <a:ln w="9525" cap="flat" cmpd="sng" algn="ctr">
            <a:solidFill>
              <a:schemeClr val="tx1"/>
            </a:solidFill>
            <a:prstDash val="solid"/>
            <a:round/>
            <a:headEnd type="none" w="med" len="med"/>
            <a:tailEnd type="triangle"/>
          </a:ln>
          <a:effectLst/>
        </p:spPr>
      </p:cxnSp>
      <p:sp>
        <p:nvSpPr>
          <p:cNvPr id="61" name="Rounded Rectangle 72">
            <a:extLst>
              <a:ext uri="{FF2B5EF4-FFF2-40B4-BE49-F238E27FC236}">
                <a16:creationId xmlns:a16="http://schemas.microsoft.com/office/drawing/2014/main" id="{640D6267-B900-4332-9582-831C728C0B29}"/>
              </a:ext>
            </a:extLst>
          </p:cNvPr>
          <p:cNvSpPr/>
          <p:nvPr/>
        </p:nvSpPr>
        <p:spPr bwMode="auto">
          <a:xfrm>
            <a:off x="2362200" y="1911350"/>
            <a:ext cx="1524000" cy="838200"/>
          </a:xfrm>
          <a:prstGeom prst="round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1600" dirty="0"/>
              <a:t>Collect data</a:t>
            </a:r>
          </a:p>
        </p:txBody>
      </p:sp>
      <p:cxnSp>
        <p:nvCxnSpPr>
          <p:cNvPr id="62" name="Straight Arrow Connector 61">
            <a:extLst>
              <a:ext uri="{FF2B5EF4-FFF2-40B4-BE49-F238E27FC236}">
                <a16:creationId xmlns:a16="http://schemas.microsoft.com/office/drawing/2014/main" id="{9F11A60E-7170-4DDD-8898-6203A97ED363}"/>
              </a:ext>
            </a:extLst>
          </p:cNvPr>
          <p:cNvCxnSpPr>
            <a:stCxn id="61" idx="3"/>
            <a:endCxn id="31" idx="1"/>
          </p:cNvCxnSpPr>
          <p:nvPr/>
        </p:nvCxnSpPr>
        <p:spPr bwMode="auto">
          <a:xfrm flipV="1">
            <a:off x="3886200" y="2324100"/>
            <a:ext cx="457200" cy="635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64" name="TextBox 63">
            <a:extLst>
              <a:ext uri="{FF2B5EF4-FFF2-40B4-BE49-F238E27FC236}">
                <a16:creationId xmlns:a16="http://schemas.microsoft.com/office/drawing/2014/main" id="{29BA6FA0-C959-4EDB-BC11-268F7AF042BB}"/>
              </a:ext>
            </a:extLst>
          </p:cNvPr>
          <p:cNvSpPr txBox="1"/>
          <p:nvPr/>
        </p:nvSpPr>
        <p:spPr>
          <a:xfrm>
            <a:off x="6977970" y="2932014"/>
            <a:ext cx="2220685" cy="276999"/>
          </a:xfrm>
          <a:prstGeom prst="rect">
            <a:avLst/>
          </a:prstGeom>
          <a:noFill/>
        </p:spPr>
        <p:txBody>
          <a:bodyPr wrap="square" rtlCol="0">
            <a:spAutoFit/>
          </a:bodyPr>
          <a:lstStyle/>
          <a:p>
            <a:pPr algn="ctr"/>
            <a:r>
              <a:rPr lang="en-US" sz="1200" dirty="0"/>
              <a:t>Feedback/Iterate</a:t>
            </a:r>
          </a:p>
        </p:txBody>
      </p:sp>
      <p:sp>
        <p:nvSpPr>
          <p:cNvPr id="65" name="TextBox 64">
            <a:extLst>
              <a:ext uri="{FF2B5EF4-FFF2-40B4-BE49-F238E27FC236}">
                <a16:creationId xmlns:a16="http://schemas.microsoft.com/office/drawing/2014/main" id="{8794C846-BF37-4180-9DB3-8E9C5C3D8D4C}"/>
              </a:ext>
            </a:extLst>
          </p:cNvPr>
          <p:cNvSpPr txBox="1"/>
          <p:nvPr/>
        </p:nvSpPr>
        <p:spPr>
          <a:xfrm>
            <a:off x="7152605" y="5931149"/>
            <a:ext cx="2220685" cy="276999"/>
          </a:xfrm>
          <a:prstGeom prst="rect">
            <a:avLst/>
          </a:prstGeom>
          <a:noFill/>
        </p:spPr>
        <p:txBody>
          <a:bodyPr wrap="square" rtlCol="0">
            <a:spAutoFit/>
          </a:bodyPr>
          <a:lstStyle/>
          <a:p>
            <a:pPr algn="ctr"/>
            <a:r>
              <a:rPr lang="en-US" sz="1200" dirty="0"/>
              <a:t>Feedback/Iterate</a:t>
            </a:r>
          </a:p>
        </p:txBody>
      </p:sp>
      <p:sp>
        <p:nvSpPr>
          <p:cNvPr id="66" name="Rounded Rectangle 53">
            <a:extLst>
              <a:ext uri="{FF2B5EF4-FFF2-40B4-BE49-F238E27FC236}">
                <a16:creationId xmlns:a16="http://schemas.microsoft.com/office/drawing/2014/main" id="{CF017FA6-8C3F-416E-AEF0-0A104935F731}"/>
              </a:ext>
            </a:extLst>
          </p:cNvPr>
          <p:cNvSpPr/>
          <p:nvPr/>
        </p:nvSpPr>
        <p:spPr bwMode="auto">
          <a:xfrm>
            <a:off x="8448526" y="3264933"/>
            <a:ext cx="1524000" cy="838200"/>
          </a:xfrm>
          <a:prstGeom prst="roundRect">
            <a:avLst/>
          </a:prstGeom>
          <a:solidFill>
            <a:schemeClr val="accent3">
              <a:lumMod val="40000"/>
              <a:lumOff val="6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1600" dirty="0"/>
              <a:t>Sponsor</a:t>
            </a:r>
          </a:p>
        </p:txBody>
      </p:sp>
      <p:sp>
        <p:nvSpPr>
          <p:cNvPr id="68" name="Title 1">
            <a:extLst>
              <a:ext uri="{FF2B5EF4-FFF2-40B4-BE49-F238E27FC236}">
                <a16:creationId xmlns:a16="http://schemas.microsoft.com/office/drawing/2014/main" id="{10779C09-FF65-45EF-9E24-970E0038E7B9}"/>
              </a:ext>
            </a:extLst>
          </p:cNvPr>
          <p:cNvSpPr txBox="1">
            <a:spLocks/>
          </p:cNvSpPr>
          <p:nvPr/>
        </p:nvSpPr>
        <p:spPr>
          <a:xfrm>
            <a:off x="270933" y="162580"/>
            <a:ext cx="10320867" cy="523220"/>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2400" b="1" kern="1200" baseline="0">
                <a:solidFill>
                  <a:schemeClr val="tx1"/>
                </a:solidFill>
                <a:latin typeface="+mj-lt"/>
                <a:ea typeface="+mj-ea"/>
                <a:cs typeface="+mj-cs"/>
              </a:defRPr>
            </a:lvl1pPr>
          </a:lstStyle>
          <a:p>
            <a:r>
              <a:rPr lang="en-US"/>
              <a:t>Reproducible workflows can include data processing and cleaning</a:t>
            </a:r>
            <a:endParaRPr lang="en-US" dirty="0"/>
          </a:p>
        </p:txBody>
      </p:sp>
    </p:spTree>
    <p:extLst>
      <p:ext uri="{BB962C8B-B14F-4D97-AF65-F5344CB8AC3E}">
        <p14:creationId xmlns:p14="http://schemas.microsoft.com/office/powerpoint/2010/main" val="22865444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BAB60FF9-C0B8-43F3-9D3C-DA8285A02D4E}" type="slidenum">
              <a:rPr lang="en-US" smtClean="0"/>
              <a:pPr/>
              <a:t>31</a:t>
            </a:fld>
            <a:endParaRPr lang="en-US" dirty="0"/>
          </a:p>
        </p:txBody>
      </p:sp>
      <p:sp>
        <p:nvSpPr>
          <p:cNvPr id="44" name="TextBox 43"/>
          <p:cNvSpPr txBox="1"/>
          <p:nvPr/>
        </p:nvSpPr>
        <p:spPr>
          <a:xfrm>
            <a:off x="4959387" y="1329505"/>
            <a:ext cx="1710725" cy="369332"/>
          </a:xfrm>
          <a:prstGeom prst="rect">
            <a:avLst/>
          </a:prstGeom>
          <a:noFill/>
        </p:spPr>
        <p:txBody>
          <a:bodyPr wrap="none" rtlCol="0">
            <a:spAutoFit/>
          </a:bodyPr>
          <a:lstStyle/>
          <a:p>
            <a:r>
              <a:rPr lang="en-US" dirty="0"/>
              <a:t>Ideal workflow:</a:t>
            </a:r>
          </a:p>
        </p:txBody>
      </p:sp>
      <p:sp>
        <p:nvSpPr>
          <p:cNvPr id="45" name="Rounded Rectangle 44"/>
          <p:cNvSpPr/>
          <p:nvPr/>
        </p:nvSpPr>
        <p:spPr bwMode="auto">
          <a:xfrm>
            <a:off x="2152650" y="4881887"/>
            <a:ext cx="1524000" cy="838200"/>
          </a:xfrm>
          <a:prstGeom prst="round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1600" dirty="0"/>
              <a:t>Format data</a:t>
            </a:r>
          </a:p>
        </p:txBody>
      </p:sp>
      <p:sp>
        <p:nvSpPr>
          <p:cNvPr id="46" name="Rounded Rectangle 45"/>
          <p:cNvSpPr/>
          <p:nvPr/>
        </p:nvSpPr>
        <p:spPr bwMode="auto">
          <a:xfrm>
            <a:off x="4343400" y="4881887"/>
            <a:ext cx="1524000" cy="838200"/>
          </a:xfrm>
          <a:prstGeom prst="round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1600" dirty="0"/>
              <a:t>Edit database</a:t>
            </a:r>
          </a:p>
          <a:p>
            <a:pPr algn="ctr" fontAlgn="base">
              <a:spcBef>
                <a:spcPct val="0"/>
              </a:spcBef>
              <a:spcAft>
                <a:spcPct val="0"/>
              </a:spcAft>
            </a:pPr>
            <a:r>
              <a:rPr lang="en-US" sz="1600" dirty="0"/>
              <a:t>(remove rows)	</a:t>
            </a:r>
          </a:p>
        </p:txBody>
      </p:sp>
      <p:sp>
        <p:nvSpPr>
          <p:cNvPr id="47" name="Rounded Rectangle 46"/>
          <p:cNvSpPr/>
          <p:nvPr/>
        </p:nvSpPr>
        <p:spPr bwMode="auto">
          <a:xfrm>
            <a:off x="6562725" y="4881887"/>
            <a:ext cx="1524000" cy="838200"/>
          </a:xfrm>
          <a:prstGeom prst="round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1600" dirty="0">
                <a:latin typeface="+mj-lt"/>
              </a:rPr>
              <a:t>Analysis</a:t>
            </a:r>
          </a:p>
        </p:txBody>
      </p:sp>
      <p:cxnSp>
        <p:nvCxnSpPr>
          <p:cNvPr id="48" name="Straight Arrow Connector 47"/>
          <p:cNvCxnSpPr>
            <a:stCxn id="45" idx="3"/>
            <a:endCxn id="46" idx="1"/>
          </p:cNvCxnSpPr>
          <p:nvPr/>
        </p:nvCxnSpPr>
        <p:spPr bwMode="auto">
          <a:xfrm>
            <a:off x="3676650" y="5300987"/>
            <a:ext cx="666750"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9" name="Straight Arrow Connector 48"/>
          <p:cNvCxnSpPr>
            <a:stCxn id="46" idx="3"/>
            <a:endCxn id="47" idx="1"/>
          </p:cNvCxnSpPr>
          <p:nvPr/>
        </p:nvCxnSpPr>
        <p:spPr bwMode="auto">
          <a:xfrm>
            <a:off x="5867401" y="5300987"/>
            <a:ext cx="695325"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50" name="Rounded Rectangle 49"/>
          <p:cNvSpPr/>
          <p:nvPr/>
        </p:nvSpPr>
        <p:spPr bwMode="auto">
          <a:xfrm>
            <a:off x="8534400" y="4881887"/>
            <a:ext cx="1524000" cy="838200"/>
          </a:xfrm>
          <a:prstGeom prst="round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1600" dirty="0"/>
              <a:t>Report</a:t>
            </a:r>
          </a:p>
        </p:txBody>
      </p:sp>
      <p:cxnSp>
        <p:nvCxnSpPr>
          <p:cNvPr id="51" name="Straight Arrow Connector 50"/>
          <p:cNvCxnSpPr>
            <a:stCxn id="47" idx="3"/>
            <a:endCxn id="50" idx="1"/>
          </p:cNvCxnSpPr>
          <p:nvPr/>
        </p:nvCxnSpPr>
        <p:spPr bwMode="auto">
          <a:xfrm>
            <a:off x="8086726" y="5300987"/>
            <a:ext cx="447675"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2" name="Elbow Connector 51"/>
          <p:cNvCxnSpPr>
            <a:stCxn id="50" idx="2"/>
            <a:endCxn id="47" idx="2"/>
          </p:cNvCxnSpPr>
          <p:nvPr/>
        </p:nvCxnSpPr>
        <p:spPr bwMode="auto">
          <a:xfrm rot="5400000">
            <a:off x="8310563" y="4734251"/>
            <a:ext cx="12700" cy="1971675"/>
          </a:xfrm>
          <a:prstGeom prst="bentConnector3">
            <a:avLst>
              <a:gd name="adj1" fmla="val 1649984"/>
            </a:avLst>
          </a:prstGeom>
          <a:solidFill>
            <a:schemeClr val="accent1"/>
          </a:solidFill>
          <a:ln w="9525" cap="flat" cmpd="sng" algn="ctr">
            <a:solidFill>
              <a:schemeClr val="tx1"/>
            </a:solidFill>
            <a:prstDash val="solid"/>
            <a:round/>
            <a:headEnd type="none" w="med" len="med"/>
            <a:tailEnd type="triangle"/>
          </a:ln>
          <a:effectLst/>
        </p:spPr>
      </p:cxnSp>
      <p:sp>
        <p:nvSpPr>
          <p:cNvPr id="53" name="TextBox 52"/>
          <p:cNvSpPr txBox="1"/>
          <p:nvPr/>
        </p:nvSpPr>
        <p:spPr>
          <a:xfrm>
            <a:off x="4769218" y="3276600"/>
            <a:ext cx="1851789" cy="369332"/>
          </a:xfrm>
          <a:prstGeom prst="rect">
            <a:avLst/>
          </a:prstGeom>
          <a:noFill/>
        </p:spPr>
        <p:txBody>
          <a:bodyPr wrap="none" rtlCol="0">
            <a:spAutoFit/>
          </a:bodyPr>
          <a:lstStyle/>
          <a:p>
            <a:r>
              <a:rPr lang="en-US" dirty="0"/>
              <a:t>Actual workflow:</a:t>
            </a:r>
          </a:p>
        </p:txBody>
      </p:sp>
      <p:sp>
        <p:nvSpPr>
          <p:cNvPr id="54" name="Rounded Rectangle 53"/>
          <p:cNvSpPr/>
          <p:nvPr/>
        </p:nvSpPr>
        <p:spPr bwMode="auto">
          <a:xfrm>
            <a:off x="4349750" y="3796843"/>
            <a:ext cx="1524000" cy="838200"/>
          </a:xfrm>
          <a:prstGeom prst="round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1600" dirty="0"/>
              <a:t>Updated data</a:t>
            </a:r>
          </a:p>
        </p:txBody>
      </p:sp>
      <p:cxnSp>
        <p:nvCxnSpPr>
          <p:cNvPr id="56" name="Elbow Connector 55"/>
          <p:cNvCxnSpPr>
            <a:cxnSpLocks/>
            <a:endCxn id="54" idx="3"/>
          </p:cNvCxnSpPr>
          <p:nvPr/>
        </p:nvCxnSpPr>
        <p:spPr bwMode="auto">
          <a:xfrm rot="10800000" flipV="1">
            <a:off x="5873750" y="3742413"/>
            <a:ext cx="3435350" cy="473530"/>
          </a:xfrm>
          <a:prstGeom prst="bentConnector3">
            <a:avLst>
              <a:gd name="adj1" fmla="val -31"/>
            </a:avLst>
          </a:prstGeom>
          <a:solidFill>
            <a:schemeClr val="accent1"/>
          </a:solidFill>
          <a:ln w="9525" cap="flat" cmpd="sng" algn="ctr">
            <a:solidFill>
              <a:schemeClr val="tx1"/>
            </a:solidFill>
            <a:prstDash val="solid"/>
            <a:round/>
            <a:headEnd type="none" w="med" len="med"/>
            <a:tailEnd type="triangle"/>
          </a:ln>
          <a:effectLst/>
        </p:spPr>
      </p:cxnSp>
      <p:cxnSp>
        <p:nvCxnSpPr>
          <p:cNvPr id="59" name="Straight Arrow Connector 58"/>
          <p:cNvCxnSpPr>
            <a:stCxn id="55" idx="2"/>
            <a:endCxn id="45" idx="0"/>
          </p:cNvCxnSpPr>
          <p:nvPr/>
        </p:nvCxnSpPr>
        <p:spPr bwMode="auto">
          <a:xfrm>
            <a:off x="2914650" y="4635043"/>
            <a:ext cx="0" cy="24684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63" name="Elbow Connector 62"/>
          <p:cNvCxnSpPr>
            <a:stCxn id="50" idx="2"/>
            <a:endCxn id="46" idx="2"/>
          </p:cNvCxnSpPr>
          <p:nvPr/>
        </p:nvCxnSpPr>
        <p:spPr bwMode="auto">
          <a:xfrm rot="5400000">
            <a:off x="7200900" y="3624587"/>
            <a:ext cx="12700" cy="4191000"/>
          </a:xfrm>
          <a:prstGeom prst="bentConnector3">
            <a:avLst>
              <a:gd name="adj1" fmla="val 4275000"/>
            </a:avLst>
          </a:prstGeom>
          <a:solidFill>
            <a:schemeClr val="accent1"/>
          </a:solidFill>
          <a:ln w="9525" cap="flat" cmpd="sng" algn="ctr">
            <a:solidFill>
              <a:schemeClr val="tx1"/>
            </a:solidFill>
            <a:prstDash val="solid"/>
            <a:round/>
            <a:headEnd type="none" w="med" len="med"/>
            <a:tailEnd type="triangle"/>
          </a:ln>
          <a:effectLst/>
        </p:spPr>
      </p:cxnSp>
      <p:sp>
        <p:nvSpPr>
          <p:cNvPr id="67" name="TextBox 66"/>
          <p:cNvSpPr txBox="1"/>
          <p:nvPr/>
        </p:nvSpPr>
        <p:spPr>
          <a:xfrm>
            <a:off x="5549818" y="6220128"/>
            <a:ext cx="3615542" cy="276999"/>
          </a:xfrm>
          <a:prstGeom prst="rect">
            <a:avLst/>
          </a:prstGeom>
          <a:noFill/>
        </p:spPr>
        <p:txBody>
          <a:bodyPr wrap="none" rtlCol="0">
            <a:spAutoFit/>
          </a:bodyPr>
          <a:lstStyle/>
          <a:p>
            <a:r>
              <a:rPr lang="en-US" sz="1200" dirty="0"/>
              <a:t>“We know that data point X was bad, so remove it”</a:t>
            </a:r>
          </a:p>
        </p:txBody>
      </p:sp>
      <p:sp>
        <p:nvSpPr>
          <p:cNvPr id="35" name="Rounded Rectangle 34"/>
          <p:cNvSpPr/>
          <p:nvPr/>
        </p:nvSpPr>
        <p:spPr bwMode="auto">
          <a:xfrm>
            <a:off x="4343400" y="1905000"/>
            <a:ext cx="1524000" cy="838200"/>
          </a:xfrm>
          <a:prstGeom prst="round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1600" dirty="0"/>
              <a:t>Format data</a:t>
            </a:r>
          </a:p>
        </p:txBody>
      </p:sp>
      <p:sp>
        <p:nvSpPr>
          <p:cNvPr id="36" name="Rounded Rectangle 35"/>
          <p:cNvSpPr/>
          <p:nvPr/>
        </p:nvSpPr>
        <p:spPr bwMode="auto">
          <a:xfrm>
            <a:off x="6334125" y="1911350"/>
            <a:ext cx="1524000" cy="838200"/>
          </a:xfrm>
          <a:prstGeom prst="round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1600" dirty="0">
                <a:latin typeface="Times New Roman" pitchFamily="18" charset="0"/>
              </a:rPr>
              <a:t>Analysis</a:t>
            </a:r>
          </a:p>
        </p:txBody>
      </p:sp>
      <p:cxnSp>
        <p:nvCxnSpPr>
          <p:cNvPr id="37" name="Straight Arrow Connector 36"/>
          <p:cNvCxnSpPr>
            <a:stCxn id="35" idx="3"/>
            <a:endCxn id="36" idx="1"/>
          </p:cNvCxnSpPr>
          <p:nvPr/>
        </p:nvCxnSpPr>
        <p:spPr bwMode="auto">
          <a:xfrm>
            <a:off x="5867401" y="2324100"/>
            <a:ext cx="466725" cy="635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38" name="Rounded Rectangle 37"/>
          <p:cNvSpPr/>
          <p:nvPr/>
        </p:nvSpPr>
        <p:spPr bwMode="auto">
          <a:xfrm>
            <a:off x="8305800" y="1911350"/>
            <a:ext cx="1524000" cy="838200"/>
          </a:xfrm>
          <a:prstGeom prst="round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1600" dirty="0"/>
              <a:t>Get DOTE </a:t>
            </a:r>
          </a:p>
          <a:p>
            <a:pPr algn="ctr" fontAlgn="base">
              <a:spcBef>
                <a:spcPct val="0"/>
              </a:spcBef>
              <a:spcAft>
                <a:spcPct val="0"/>
              </a:spcAft>
            </a:pPr>
            <a:r>
              <a:rPr lang="en-US" sz="1600" dirty="0"/>
              <a:t>input</a:t>
            </a:r>
          </a:p>
        </p:txBody>
      </p:sp>
      <p:cxnSp>
        <p:nvCxnSpPr>
          <p:cNvPr id="39" name="Straight Arrow Connector 38"/>
          <p:cNvCxnSpPr>
            <a:stCxn id="36" idx="3"/>
            <a:endCxn id="38" idx="1"/>
          </p:cNvCxnSpPr>
          <p:nvPr/>
        </p:nvCxnSpPr>
        <p:spPr bwMode="auto">
          <a:xfrm>
            <a:off x="7858126" y="2330450"/>
            <a:ext cx="447675"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1" name="Elbow Connector 40"/>
          <p:cNvCxnSpPr>
            <a:stCxn id="38" idx="2"/>
            <a:endCxn id="36" idx="2"/>
          </p:cNvCxnSpPr>
          <p:nvPr/>
        </p:nvCxnSpPr>
        <p:spPr bwMode="auto">
          <a:xfrm rot="5400000">
            <a:off x="8081963" y="1763714"/>
            <a:ext cx="12700" cy="1971675"/>
          </a:xfrm>
          <a:prstGeom prst="bentConnector3">
            <a:avLst>
              <a:gd name="adj1" fmla="val 1499984"/>
            </a:avLst>
          </a:prstGeom>
          <a:solidFill>
            <a:schemeClr val="accent1"/>
          </a:solidFill>
          <a:ln w="9525" cap="flat" cmpd="sng" algn="ctr">
            <a:solidFill>
              <a:schemeClr val="tx1"/>
            </a:solidFill>
            <a:prstDash val="solid"/>
            <a:round/>
            <a:headEnd type="none" w="med" len="med"/>
            <a:tailEnd type="triangle"/>
          </a:ln>
          <a:effectLst/>
        </p:spPr>
      </p:cxnSp>
      <p:sp>
        <p:nvSpPr>
          <p:cNvPr id="42" name="Rounded Rectangle 41"/>
          <p:cNvSpPr/>
          <p:nvPr/>
        </p:nvSpPr>
        <p:spPr bwMode="auto">
          <a:xfrm>
            <a:off x="2362200" y="1911350"/>
            <a:ext cx="1524000" cy="838200"/>
          </a:xfrm>
          <a:prstGeom prst="round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1600" dirty="0"/>
              <a:t>Collect data</a:t>
            </a:r>
          </a:p>
        </p:txBody>
      </p:sp>
      <p:cxnSp>
        <p:nvCxnSpPr>
          <p:cNvPr id="43" name="Straight Arrow Connector 42"/>
          <p:cNvCxnSpPr>
            <a:stCxn id="42" idx="3"/>
            <a:endCxn id="35" idx="1"/>
          </p:cNvCxnSpPr>
          <p:nvPr/>
        </p:nvCxnSpPr>
        <p:spPr bwMode="auto">
          <a:xfrm flipV="1">
            <a:off x="3886200" y="2324100"/>
            <a:ext cx="457200" cy="635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55" name="Rounded Rectangle 54"/>
          <p:cNvSpPr/>
          <p:nvPr/>
        </p:nvSpPr>
        <p:spPr bwMode="auto">
          <a:xfrm>
            <a:off x="2152650" y="3796843"/>
            <a:ext cx="1524000" cy="838200"/>
          </a:xfrm>
          <a:prstGeom prst="round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1600" dirty="0"/>
              <a:t>Collect data</a:t>
            </a:r>
          </a:p>
        </p:txBody>
      </p:sp>
      <p:cxnSp>
        <p:nvCxnSpPr>
          <p:cNvPr id="57" name="Straight Arrow Connector 56"/>
          <p:cNvCxnSpPr>
            <a:stCxn id="54" idx="1"/>
            <a:endCxn id="55" idx="3"/>
          </p:cNvCxnSpPr>
          <p:nvPr/>
        </p:nvCxnSpPr>
        <p:spPr bwMode="auto">
          <a:xfrm flipH="1">
            <a:off x="3676650" y="4215943"/>
            <a:ext cx="673100"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30" name="TextBox 29"/>
          <p:cNvSpPr txBox="1"/>
          <p:nvPr/>
        </p:nvSpPr>
        <p:spPr>
          <a:xfrm>
            <a:off x="6707590" y="3931796"/>
            <a:ext cx="1864614" cy="276999"/>
          </a:xfrm>
          <a:prstGeom prst="rect">
            <a:avLst/>
          </a:prstGeom>
          <a:noFill/>
        </p:spPr>
        <p:txBody>
          <a:bodyPr wrap="none" rtlCol="0">
            <a:spAutoFit/>
          </a:bodyPr>
          <a:lstStyle/>
          <a:p>
            <a:r>
              <a:rPr lang="en-US" sz="1200" dirty="0"/>
              <a:t>“Here’s some new data”</a:t>
            </a:r>
          </a:p>
        </p:txBody>
      </p:sp>
      <p:sp>
        <p:nvSpPr>
          <p:cNvPr id="31" name="Rounded Rectangle 3">
            <a:extLst>
              <a:ext uri="{FF2B5EF4-FFF2-40B4-BE49-F238E27FC236}">
                <a16:creationId xmlns:a16="http://schemas.microsoft.com/office/drawing/2014/main" id="{324C83CF-66BD-450B-9B12-182E2504938F}"/>
              </a:ext>
            </a:extLst>
          </p:cNvPr>
          <p:cNvSpPr/>
          <p:nvPr/>
        </p:nvSpPr>
        <p:spPr bwMode="auto">
          <a:xfrm>
            <a:off x="4343400" y="1905000"/>
            <a:ext cx="1524000" cy="838200"/>
          </a:xfrm>
          <a:prstGeom prst="round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1600" dirty="0"/>
              <a:t>Format data</a:t>
            </a:r>
          </a:p>
        </p:txBody>
      </p:sp>
      <p:sp>
        <p:nvSpPr>
          <p:cNvPr id="32" name="Rounded Rectangle 5">
            <a:extLst>
              <a:ext uri="{FF2B5EF4-FFF2-40B4-BE49-F238E27FC236}">
                <a16:creationId xmlns:a16="http://schemas.microsoft.com/office/drawing/2014/main" id="{8A713EDD-127B-40A8-B7A5-E91904E34722}"/>
              </a:ext>
            </a:extLst>
          </p:cNvPr>
          <p:cNvSpPr/>
          <p:nvPr/>
        </p:nvSpPr>
        <p:spPr bwMode="auto">
          <a:xfrm>
            <a:off x="6334125" y="1911350"/>
            <a:ext cx="1524000" cy="838200"/>
          </a:xfrm>
          <a:prstGeom prst="round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1600" dirty="0"/>
              <a:t>Analysis</a:t>
            </a:r>
          </a:p>
        </p:txBody>
      </p:sp>
      <p:cxnSp>
        <p:nvCxnSpPr>
          <p:cNvPr id="33" name="Straight Arrow Connector 32">
            <a:extLst>
              <a:ext uri="{FF2B5EF4-FFF2-40B4-BE49-F238E27FC236}">
                <a16:creationId xmlns:a16="http://schemas.microsoft.com/office/drawing/2014/main" id="{4CD4DAB4-B3B0-4126-B0EE-D1128C6ABA25}"/>
              </a:ext>
            </a:extLst>
          </p:cNvPr>
          <p:cNvCxnSpPr>
            <a:stCxn id="31" idx="3"/>
            <a:endCxn id="32" idx="1"/>
          </p:cNvCxnSpPr>
          <p:nvPr/>
        </p:nvCxnSpPr>
        <p:spPr bwMode="auto">
          <a:xfrm>
            <a:off x="5867401" y="2324100"/>
            <a:ext cx="466725" cy="635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34" name="Rounded Rectangle 26">
            <a:extLst>
              <a:ext uri="{FF2B5EF4-FFF2-40B4-BE49-F238E27FC236}">
                <a16:creationId xmlns:a16="http://schemas.microsoft.com/office/drawing/2014/main" id="{374E7A73-203B-49A1-9C52-AE265D7C5121}"/>
              </a:ext>
            </a:extLst>
          </p:cNvPr>
          <p:cNvSpPr/>
          <p:nvPr/>
        </p:nvSpPr>
        <p:spPr bwMode="auto">
          <a:xfrm>
            <a:off x="8305800" y="1911350"/>
            <a:ext cx="1524000" cy="838200"/>
          </a:xfrm>
          <a:prstGeom prst="round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1600" dirty="0"/>
              <a:t>Report </a:t>
            </a:r>
          </a:p>
        </p:txBody>
      </p:sp>
      <p:cxnSp>
        <p:nvCxnSpPr>
          <p:cNvPr id="40" name="Straight Arrow Connector 39">
            <a:extLst>
              <a:ext uri="{FF2B5EF4-FFF2-40B4-BE49-F238E27FC236}">
                <a16:creationId xmlns:a16="http://schemas.microsoft.com/office/drawing/2014/main" id="{1C204028-F0EC-4384-8328-589890831CF6}"/>
              </a:ext>
            </a:extLst>
          </p:cNvPr>
          <p:cNvCxnSpPr>
            <a:stCxn id="32" idx="3"/>
            <a:endCxn id="34" idx="1"/>
          </p:cNvCxnSpPr>
          <p:nvPr/>
        </p:nvCxnSpPr>
        <p:spPr bwMode="auto">
          <a:xfrm>
            <a:off x="7858126" y="2330450"/>
            <a:ext cx="447675"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60" name="Elbow Connector 39">
            <a:extLst>
              <a:ext uri="{FF2B5EF4-FFF2-40B4-BE49-F238E27FC236}">
                <a16:creationId xmlns:a16="http://schemas.microsoft.com/office/drawing/2014/main" id="{C2DD6D9A-16A6-44AD-AD63-7FCA9EAE0C7E}"/>
              </a:ext>
            </a:extLst>
          </p:cNvPr>
          <p:cNvCxnSpPr>
            <a:stCxn id="34" idx="2"/>
            <a:endCxn id="32" idx="2"/>
          </p:cNvCxnSpPr>
          <p:nvPr/>
        </p:nvCxnSpPr>
        <p:spPr bwMode="auto">
          <a:xfrm rot="5400000">
            <a:off x="8081963" y="1763714"/>
            <a:ext cx="12700" cy="1971675"/>
          </a:xfrm>
          <a:prstGeom prst="bentConnector3">
            <a:avLst>
              <a:gd name="adj1" fmla="val 1499984"/>
            </a:avLst>
          </a:prstGeom>
          <a:solidFill>
            <a:schemeClr val="accent1"/>
          </a:solidFill>
          <a:ln w="9525" cap="flat" cmpd="sng" algn="ctr">
            <a:solidFill>
              <a:schemeClr val="tx1"/>
            </a:solidFill>
            <a:prstDash val="solid"/>
            <a:round/>
            <a:headEnd type="none" w="med" len="med"/>
            <a:tailEnd type="triangle"/>
          </a:ln>
          <a:effectLst/>
        </p:spPr>
      </p:cxnSp>
      <p:sp>
        <p:nvSpPr>
          <p:cNvPr id="61" name="Rounded Rectangle 72">
            <a:extLst>
              <a:ext uri="{FF2B5EF4-FFF2-40B4-BE49-F238E27FC236}">
                <a16:creationId xmlns:a16="http://schemas.microsoft.com/office/drawing/2014/main" id="{640D6267-B900-4332-9582-831C728C0B29}"/>
              </a:ext>
            </a:extLst>
          </p:cNvPr>
          <p:cNvSpPr/>
          <p:nvPr/>
        </p:nvSpPr>
        <p:spPr bwMode="auto">
          <a:xfrm>
            <a:off x="2362200" y="1911350"/>
            <a:ext cx="1524000" cy="838200"/>
          </a:xfrm>
          <a:prstGeom prst="round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1600" dirty="0"/>
              <a:t>Collect data</a:t>
            </a:r>
          </a:p>
        </p:txBody>
      </p:sp>
      <p:cxnSp>
        <p:nvCxnSpPr>
          <p:cNvPr id="62" name="Straight Arrow Connector 61">
            <a:extLst>
              <a:ext uri="{FF2B5EF4-FFF2-40B4-BE49-F238E27FC236}">
                <a16:creationId xmlns:a16="http://schemas.microsoft.com/office/drawing/2014/main" id="{9F11A60E-7170-4DDD-8898-6203A97ED363}"/>
              </a:ext>
            </a:extLst>
          </p:cNvPr>
          <p:cNvCxnSpPr>
            <a:stCxn id="61" idx="3"/>
            <a:endCxn id="31" idx="1"/>
          </p:cNvCxnSpPr>
          <p:nvPr/>
        </p:nvCxnSpPr>
        <p:spPr bwMode="auto">
          <a:xfrm flipV="1">
            <a:off x="3886200" y="2324100"/>
            <a:ext cx="457200" cy="635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64" name="TextBox 63">
            <a:extLst>
              <a:ext uri="{FF2B5EF4-FFF2-40B4-BE49-F238E27FC236}">
                <a16:creationId xmlns:a16="http://schemas.microsoft.com/office/drawing/2014/main" id="{29BA6FA0-C959-4EDB-BC11-268F7AF042BB}"/>
              </a:ext>
            </a:extLst>
          </p:cNvPr>
          <p:cNvSpPr txBox="1"/>
          <p:nvPr/>
        </p:nvSpPr>
        <p:spPr>
          <a:xfrm>
            <a:off x="6977970" y="2932014"/>
            <a:ext cx="2220685" cy="276999"/>
          </a:xfrm>
          <a:prstGeom prst="rect">
            <a:avLst/>
          </a:prstGeom>
          <a:noFill/>
        </p:spPr>
        <p:txBody>
          <a:bodyPr wrap="square" rtlCol="0">
            <a:spAutoFit/>
          </a:bodyPr>
          <a:lstStyle/>
          <a:p>
            <a:pPr algn="ctr"/>
            <a:r>
              <a:rPr lang="en-US" sz="1200" dirty="0"/>
              <a:t>Feedback/Iterate</a:t>
            </a:r>
          </a:p>
        </p:txBody>
      </p:sp>
      <p:sp>
        <p:nvSpPr>
          <p:cNvPr id="65" name="TextBox 64">
            <a:extLst>
              <a:ext uri="{FF2B5EF4-FFF2-40B4-BE49-F238E27FC236}">
                <a16:creationId xmlns:a16="http://schemas.microsoft.com/office/drawing/2014/main" id="{8794C846-BF37-4180-9DB3-8E9C5C3D8D4C}"/>
              </a:ext>
            </a:extLst>
          </p:cNvPr>
          <p:cNvSpPr txBox="1"/>
          <p:nvPr/>
        </p:nvSpPr>
        <p:spPr>
          <a:xfrm>
            <a:off x="7152605" y="5931149"/>
            <a:ext cx="2220685" cy="276999"/>
          </a:xfrm>
          <a:prstGeom prst="rect">
            <a:avLst/>
          </a:prstGeom>
          <a:noFill/>
        </p:spPr>
        <p:txBody>
          <a:bodyPr wrap="square" rtlCol="0">
            <a:spAutoFit/>
          </a:bodyPr>
          <a:lstStyle/>
          <a:p>
            <a:pPr algn="ctr"/>
            <a:r>
              <a:rPr lang="en-US" sz="1200" dirty="0"/>
              <a:t>Feedback/Iterate</a:t>
            </a:r>
          </a:p>
        </p:txBody>
      </p:sp>
      <p:sp>
        <p:nvSpPr>
          <p:cNvPr id="66" name="Rounded Rectangle 53">
            <a:extLst>
              <a:ext uri="{FF2B5EF4-FFF2-40B4-BE49-F238E27FC236}">
                <a16:creationId xmlns:a16="http://schemas.microsoft.com/office/drawing/2014/main" id="{CF017FA6-8C3F-416E-AEF0-0A104935F731}"/>
              </a:ext>
            </a:extLst>
          </p:cNvPr>
          <p:cNvSpPr/>
          <p:nvPr/>
        </p:nvSpPr>
        <p:spPr bwMode="auto">
          <a:xfrm>
            <a:off x="8448526" y="3264933"/>
            <a:ext cx="1524000" cy="838200"/>
          </a:xfrm>
          <a:prstGeom prst="roundRect">
            <a:avLst/>
          </a:prstGeom>
          <a:solidFill>
            <a:schemeClr val="accent3">
              <a:lumMod val="40000"/>
              <a:lumOff val="6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1600" dirty="0"/>
              <a:t>Sponsor</a:t>
            </a:r>
          </a:p>
        </p:txBody>
      </p:sp>
      <p:sp>
        <p:nvSpPr>
          <p:cNvPr id="68" name="Title 1">
            <a:extLst>
              <a:ext uri="{FF2B5EF4-FFF2-40B4-BE49-F238E27FC236}">
                <a16:creationId xmlns:a16="http://schemas.microsoft.com/office/drawing/2014/main" id="{10779C09-FF65-45EF-9E24-970E0038E7B9}"/>
              </a:ext>
            </a:extLst>
          </p:cNvPr>
          <p:cNvSpPr txBox="1">
            <a:spLocks/>
          </p:cNvSpPr>
          <p:nvPr/>
        </p:nvSpPr>
        <p:spPr>
          <a:xfrm>
            <a:off x="270933" y="162580"/>
            <a:ext cx="11480800" cy="1106178"/>
          </a:xfrm>
          <a:prstGeom prst="rect">
            <a:avLst/>
          </a:prstGeom>
        </p:spPr>
        <p:txBody>
          <a:bodyPr vert="horz" lIns="91440" tIns="45720" rIns="91440" bIns="45720" rtlCol="0" anchor="ctr">
            <a:normAutofit lnSpcReduction="10000"/>
          </a:bodyPr>
          <a:lstStyle>
            <a:lvl1pPr algn="l" defTabSz="914400" rtl="0" eaLnBrk="1" latinLnBrk="0" hangingPunct="1">
              <a:lnSpc>
                <a:spcPct val="100000"/>
              </a:lnSpc>
              <a:spcBef>
                <a:spcPct val="0"/>
              </a:spcBef>
              <a:buNone/>
              <a:defRPr sz="2400" b="1" kern="1200" baseline="0">
                <a:solidFill>
                  <a:schemeClr val="tx1"/>
                </a:solidFill>
                <a:latin typeface="+mj-lt"/>
                <a:ea typeface="+mj-ea"/>
                <a:cs typeface="+mj-cs"/>
              </a:defRPr>
            </a:lvl1pPr>
          </a:lstStyle>
          <a:p>
            <a:r>
              <a:rPr lang="en-US" dirty="0"/>
              <a:t>Documenting these steps and decisions (with references) ensures that we can not only reproduce the decisions made during data processing but articulate </a:t>
            </a:r>
            <a:r>
              <a:rPr lang="en-US" i="1" dirty="0"/>
              <a:t>why </a:t>
            </a:r>
            <a:r>
              <a:rPr lang="en-US" dirty="0"/>
              <a:t>those decisions were made</a:t>
            </a:r>
          </a:p>
        </p:txBody>
      </p:sp>
      <p:sp>
        <p:nvSpPr>
          <p:cNvPr id="58" name="Oval 57">
            <a:extLst>
              <a:ext uri="{FF2B5EF4-FFF2-40B4-BE49-F238E27FC236}">
                <a16:creationId xmlns:a16="http://schemas.microsoft.com/office/drawing/2014/main" id="{AB94CE9C-17E7-4077-BB79-9CE6CA2208A1}"/>
              </a:ext>
            </a:extLst>
          </p:cNvPr>
          <p:cNvSpPr/>
          <p:nvPr/>
        </p:nvSpPr>
        <p:spPr bwMode="auto">
          <a:xfrm>
            <a:off x="3841750" y="4709633"/>
            <a:ext cx="2393949" cy="1233947"/>
          </a:xfrm>
          <a:prstGeom prst="ellipse">
            <a:avLst/>
          </a:prstGeom>
          <a:noFill/>
          <a:ln w="53975" cap="flat" cmpd="sng" algn="ctr">
            <a:solidFill>
              <a:srgbClr val="FF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endParaRPr lang="en-US" sz="2400">
              <a:latin typeface="Times New Roman" pitchFamily="18" charset="0"/>
            </a:endParaRPr>
          </a:p>
        </p:txBody>
      </p:sp>
    </p:spTree>
    <p:extLst>
      <p:ext uri="{BB962C8B-B14F-4D97-AF65-F5344CB8AC3E}">
        <p14:creationId xmlns:p14="http://schemas.microsoft.com/office/powerpoint/2010/main" val="380054091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5487" y="1827698"/>
            <a:ext cx="8801027" cy="4589275"/>
          </a:xfrm>
          <a:prstGeom prst="rect">
            <a:avLst/>
          </a:prstGeom>
        </p:spPr>
      </p:pic>
      <p:sp>
        <p:nvSpPr>
          <p:cNvPr id="2" name="Title 1"/>
          <p:cNvSpPr>
            <a:spLocks noGrp="1"/>
          </p:cNvSpPr>
          <p:nvPr>
            <p:ph type="title"/>
          </p:nvPr>
        </p:nvSpPr>
        <p:spPr>
          <a:xfrm>
            <a:off x="1600200" y="162581"/>
            <a:ext cx="8991600" cy="954107"/>
          </a:xfrm>
        </p:spPr>
        <p:txBody>
          <a:bodyPr/>
          <a:lstStyle/>
          <a:p>
            <a:r>
              <a:rPr lang="en-US" dirty="0"/>
              <a:t>IF you can’t avoid manual data manipulation, comment it heavily</a:t>
            </a:r>
          </a:p>
        </p:txBody>
      </p:sp>
      <p:sp>
        <p:nvSpPr>
          <p:cNvPr id="3" name="Slide Number Placeholder 2"/>
          <p:cNvSpPr>
            <a:spLocks noGrp="1"/>
          </p:cNvSpPr>
          <p:nvPr>
            <p:ph type="sldNum" sz="quarter" idx="4"/>
          </p:nvPr>
        </p:nvSpPr>
        <p:spPr/>
        <p:txBody>
          <a:bodyPr/>
          <a:lstStyle/>
          <a:p>
            <a:fld id="{BAB60FF9-C0B8-43F3-9D3C-DA8285A02D4E}" type="slidenum">
              <a:rPr lang="en-US" smtClean="0"/>
              <a:pPr/>
              <a:t>32</a:t>
            </a:fld>
            <a:endParaRPr lang="en-US" dirty="0"/>
          </a:p>
        </p:txBody>
      </p:sp>
      <p:sp>
        <p:nvSpPr>
          <p:cNvPr id="6" name="TextBox 5"/>
          <p:cNvSpPr txBox="1"/>
          <p:nvPr/>
        </p:nvSpPr>
        <p:spPr>
          <a:xfrm>
            <a:off x="1943100" y="1143575"/>
            <a:ext cx="8305800" cy="584775"/>
          </a:xfrm>
          <a:prstGeom prst="rect">
            <a:avLst/>
          </a:prstGeom>
          <a:noFill/>
        </p:spPr>
        <p:txBody>
          <a:bodyPr wrap="square" rtlCol="0">
            <a:spAutoFit/>
          </a:bodyPr>
          <a:lstStyle/>
          <a:p>
            <a:pPr algn="l"/>
            <a:r>
              <a:rPr lang="en-US" sz="1600" dirty="0"/>
              <a:t>Excerpt from 2016 PDS “</a:t>
            </a:r>
            <a:r>
              <a:rPr lang="en-US" sz="1600" dirty="0" err="1"/>
              <a:t>EditDatabase</a:t>
            </a:r>
            <a:r>
              <a:rPr lang="en-US" sz="1600" dirty="0"/>
              <a:t>” script, which removes individual programs for various reasons</a:t>
            </a:r>
          </a:p>
        </p:txBody>
      </p:sp>
      <p:sp>
        <p:nvSpPr>
          <p:cNvPr id="7" name="Rectangle 6"/>
          <p:cNvSpPr/>
          <p:nvPr/>
        </p:nvSpPr>
        <p:spPr bwMode="auto">
          <a:xfrm>
            <a:off x="1695486" y="3657600"/>
            <a:ext cx="8801027" cy="2759372"/>
          </a:xfrm>
          <a:prstGeom prst="rect">
            <a:avLst/>
          </a:prstGeom>
          <a:solidFill>
            <a:schemeClr val="tx1">
              <a:alpha val="90000"/>
            </a:schemeClr>
          </a:solidFill>
          <a:ln w="9525"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endParaRPr lang="en-US" sz="2400">
              <a:latin typeface="Times New Roman" pitchFamily="18" charset="0"/>
            </a:endParaRPr>
          </a:p>
        </p:txBody>
      </p:sp>
    </p:spTree>
    <p:extLst>
      <p:ext uri="{BB962C8B-B14F-4D97-AF65-F5344CB8AC3E}">
        <p14:creationId xmlns:p14="http://schemas.microsoft.com/office/powerpoint/2010/main" val="13448457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5487" y="1827698"/>
            <a:ext cx="8801027" cy="4589275"/>
          </a:xfrm>
          <a:prstGeom prst="rect">
            <a:avLst/>
          </a:prstGeom>
        </p:spPr>
      </p:pic>
      <p:sp>
        <p:nvSpPr>
          <p:cNvPr id="2" name="Title 1"/>
          <p:cNvSpPr>
            <a:spLocks noGrp="1"/>
          </p:cNvSpPr>
          <p:nvPr>
            <p:ph type="title"/>
          </p:nvPr>
        </p:nvSpPr>
        <p:spPr>
          <a:xfrm>
            <a:off x="1600200" y="162581"/>
            <a:ext cx="8991600" cy="954107"/>
          </a:xfrm>
        </p:spPr>
        <p:txBody>
          <a:bodyPr/>
          <a:lstStyle/>
          <a:p>
            <a:r>
              <a:rPr lang="en-US" dirty="0"/>
              <a:t>IF you can’t avoid manual data manipulation, comment it heavily</a:t>
            </a:r>
          </a:p>
        </p:txBody>
      </p:sp>
      <p:sp>
        <p:nvSpPr>
          <p:cNvPr id="3" name="Slide Number Placeholder 2"/>
          <p:cNvSpPr>
            <a:spLocks noGrp="1"/>
          </p:cNvSpPr>
          <p:nvPr>
            <p:ph type="sldNum" sz="quarter" idx="4"/>
          </p:nvPr>
        </p:nvSpPr>
        <p:spPr/>
        <p:txBody>
          <a:bodyPr/>
          <a:lstStyle/>
          <a:p>
            <a:fld id="{BAB60FF9-C0B8-43F3-9D3C-DA8285A02D4E}" type="slidenum">
              <a:rPr lang="en-US" smtClean="0"/>
              <a:pPr/>
              <a:t>33</a:t>
            </a:fld>
            <a:endParaRPr lang="en-US" dirty="0"/>
          </a:p>
        </p:txBody>
      </p:sp>
      <p:sp>
        <p:nvSpPr>
          <p:cNvPr id="6" name="TextBox 5"/>
          <p:cNvSpPr txBox="1"/>
          <p:nvPr/>
        </p:nvSpPr>
        <p:spPr>
          <a:xfrm>
            <a:off x="1943100" y="1143575"/>
            <a:ext cx="8305800" cy="584775"/>
          </a:xfrm>
          <a:prstGeom prst="rect">
            <a:avLst/>
          </a:prstGeom>
          <a:noFill/>
        </p:spPr>
        <p:txBody>
          <a:bodyPr wrap="square" rtlCol="0">
            <a:spAutoFit/>
          </a:bodyPr>
          <a:lstStyle/>
          <a:p>
            <a:pPr algn="l"/>
            <a:r>
              <a:rPr lang="en-US" sz="1600" dirty="0"/>
              <a:t>Excerpt from 2016 PDS “</a:t>
            </a:r>
            <a:r>
              <a:rPr lang="en-US" sz="1600" dirty="0" err="1"/>
              <a:t>EditDatabase</a:t>
            </a:r>
            <a:r>
              <a:rPr lang="en-US" sz="1600" dirty="0"/>
              <a:t>” script, which removes individual programs for various reasons</a:t>
            </a:r>
          </a:p>
        </p:txBody>
      </p:sp>
      <p:sp>
        <p:nvSpPr>
          <p:cNvPr id="7" name="Rectangle 6"/>
          <p:cNvSpPr/>
          <p:nvPr/>
        </p:nvSpPr>
        <p:spPr bwMode="auto">
          <a:xfrm>
            <a:off x="1695486" y="4648200"/>
            <a:ext cx="8801027" cy="1768772"/>
          </a:xfrm>
          <a:prstGeom prst="rect">
            <a:avLst/>
          </a:prstGeom>
          <a:solidFill>
            <a:schemeClr val="tx1">
              <a:alpha val="90000"/>
            </a:schemeClr>
          </a:solidFill>
          <a:ln w="9525"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endParaRPr lang="en-US" sz="2400">
              <a:latin typeface="Times New Roman" pitchFamily="18" charset="0"/>
            </a:endParaRPr>
          </a:p>
        </p:txBody>
      </p:sp>
    </p:spTree>
    <p:extLst>
      <p:ext uri="{BB962C8B-B14F-4D97-AF65-F5344CB8AC3E}">
        <p14:creationId xmlns:p14="http://schemas.microsoft.com/office/powerpoint/2010/main" val="26146388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5487" y="1827698"/>
            <a:ext cx="8801027" cy="4589275"/>
          </a:xfrm>
          <a:prstGeom prst="rect">
            <a:avLst/>
          </a:prstGeom>
        </p:spPr>
      </p:pic>
      <p:sp>
        <p:nvSpPr>
          <p:cNvPr id="2" name="Title 1"/>
          <p:cNvSpPr>
            <a:spLocks noGrp="1"/>
          </p:cNvSpPr>
          <p:nvPr>
            <p:ph type="title"/>
          </p:nvPr>
        </p:nvSpPr>
        <p:spPr>
          <a:xfrm>
            <a:off x="1600200" y="162581"/>
            <a:ext cx="8991600" cy="954107"/>
          </a:xfrm>
        </p:spPr>
        <p:txBody>
          <a:bodyPr/>
          <a:lstStyle/>
          <a:p>
            <a:r>
              <a:rPr lang="en-US" dirty="0"/>
              <a:t>IF you can’t avoid manual data manipulation, comment it heavily</a:t>
            </a:r>
          </a:p>
        </p:txBody>
      </p:sp>
      <p:sp>
        <p:nvSpPr>
          <p:cNvPr id="3" name="Slide Number Placeholder 2"/>
          <p:cNvSpPr>
            <a:spLocks noGrp="1"/>
          </p:cNvSpPr>
          <p:nvPr>
            <p:ph type="sldNum" sz="quarter" idx="4"/>
          </p:nvPr>
        </p:nvSpPr>
        <p:spPr/>
        <p:txBody>
          <a:bodyPr/>
          <a:lstStyle/>
          <a:p>
            <a:fld id="{BAB60FF9-C0B8-43F3-9D3C-DA8285A02D4E}" type="slidenum">
              <a:rPr lang="en-US" smtClean="0"/>
              <a:pPr/>
              <a:t>34</a:t>
            </a:fld>
            <a:endParaRPr lang="en-US" dirty="0"/>
          </a:p>
        </p:txBody>
      </p:sp>
      <p:sp>
        <p:nvSpPr>
          <p:cNvPr id="6" name="TextBox 5"/>
          <p:cNvSpPr txBox="1"/>
          <p:nvPr/>
        </p:nvSpPr>
        <p:spPr>
          <a:xfrm>
            <a:off x="1943100" y="1143575"/>
            <a:ext cx="8305800" cy="584775"/>
          </a:xfrm>
          <a:prstGeom prst="rect">
            <a:avLst/>
          </a:prstGeom>
          <a:noFill/>
        </p:spPr>
        <p:txBody>
          <a:bodyPr wrap="square" rtlCol="0">
            <a:spAutoFit/>
          </a:bodyPr>
          <a:lstStyle/>
          <a:p>
            <a:pPr algn="l"/>
            <a:r>
              <a:rPr lang="en-US" sz="1600" dirty="0"/>
              <a:t>Excerpt from 2016 PDS “</a:t>
            </a:r>
            <a:r>
              <a:rPr lang="en-US" sz="1600" dirty="0" err="1"/>
              <a:t>EditDatabase</a:t>
            </a:r>
            <a:r>
              <a:rPr lang="en-US" sz="1600" dirty="0"/>
              <a:t>” script, which removes individual programs for various reasons</a:t>
            </a:r>
          </a:p>
        </p:txBody>
      </p:sp>
    </p:spTree>
    <p:extLst>
      <p:ext uri="{BB962C8B-B14F-4D97-AF65-F5344CB8AC3E}">
        <p14:creationId xmlns:p14="http://schemas.microsoft.com/office/powerpoint/2010/main" val="22007088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752599" y="3128726"/>
            <a:ext cx="9201539" cy="1061829"/>
          </a:xfrm>
        </p:spPr>
        <p:txBody>
          <a:bodyPr/>
          <a:lstStyle/>
          <a:p>
            <a:r>
              <a:rPr lang="en-US" dirty="0"/>
              <a:t>Same data + same methods = same results</a:t>
            </a:r>
          </a:p>
        </p:txBody>
      </p:sp>
      <p:sp>
        <p:nvSpPr>
          <p:cNvPr id="3" name="Slide Number Placeholder 2"/>
          <p:cNvSpPr>
            <a:spLocks noGrp="1"/>
          </p:cNvSpPr>
          <p:nvPr>
            <p:ph type="sldNum" sz="quarter" idx="4"/>
          </p:nvPr>
        </p:nvSpPr>
        <p:spPr/>
        <p:txBody>
          <a:bodyPr/>
          <a:lstStyle/>
          <a:p>
            <a:fld id="{BAB60FF9-C0B8-43F3-9D3C-DA8285A02D4E}" type="slidenum">
              <a:rPr lang="en-US" smtClean="0"/>
              <a:pPr/>
              <a:t>35</a:t>
            </a:fld>
            <a:endParaRPr lang="en-US" dirty="0"/>
          </a:p>
        </p:txBody>
      </p:sp>
      <p:sp>
        <p:nvSpPr>
          <p:cNvPr id="4" name="Rounded Rectangle 3"/>
          <p:cNvSpPr/>
          <p:nvPr/>
        </p:nvSpPr>
        <p:spPr bwMode="auto">
          <a:xfrm>
            <a:off x="4481284" y="3128726"/>
            <a:ext cx="3208867" cy="558800"/>
          </a:xfrm>
          <a:prstGeom prst="roundRect">
            <a:avLst/>
          </a:prstGeom>
          <a:solidFill>
            <a:schemeClr val="accent1">
              <a:alpha val="1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endParaRPr lang="en-US" sz="2400">
              <a:latin typeface="Times New Roman" pitchFamily="18" charset="0"/>
            </a:endParaRPr>
          </a:p>
        </p:txBody>
      </p:sp>
    </p:spTree>
    <p:extLst>
      <p:ext uri="{BB962C8B-B14F-4D97-AF65-F5344CB8AC3E}">
        <p14:creationId xmlns:p14="http://schemas.microsoft.com/office/powerpoint/2010/main" val="371381961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D3C3FEA-41F6-4570-93C1-0736EE1ADC03}"/>
              </a:ext>
            </a:extLst>
          </p:cNvPr>
          <p:cNvSpPr>
            <a:spLocks noGrp="1"/>
          </p:cNvSpPr>
          <p:nvPr>
            <p:ph type="body" sz="quarter" idx="10"/>
          </p:nvPr>
        </p:nvSpPr>
        <p:spPr/>
        <p:txBody>
          <a:bodyPr/>
          <a:lstStyle/>
          <a:p>
            <a:r>
              <a:rPr lang="en-US" dirty="0"/>
              <a:t>Tools, Software, Algorithms, and Scripts</a:t>
            </a:r>
          </a:p>
        </p:txBody>
      </p:sp>
    </p:spTree>
    <p:extLst>
      <p:ext uri="{BB962C8B-B14F-4D97-AF65-F5344CB8AC3E}">
        <p14:creationId xmlns:p14="http://schemas.microsoft.com/office/powerpoint/2010/main" val="97549505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9FA58CF-0DF5-46A2-84BC-C2938E54F011}"/>
              </a:ext>
            </a:extLst>
          </p:cNvPr>
          <p:cNvSpPr>
            <a:spLocks noGrp="1"/>
          </p:cNvSpPr>
          <p:nvPr>
            <p:ph type="title"/>
          </p:nvPr>
        </p:nvSpPr>
        <p:spPr/>
        <p:txBody>
          <a:bodyPr/>
          <a:lstStyle/>
          <a:p>
            <a:r>
              <a:rPr lang="en-US" dirty="0"/>
              <a:t>Wherever possible, use open-source or well-maintained and stable analytical platforms </a:t>
            </a:r>
          </a:p>
        </p:txBody>
      </p:sp>
      <p:pic>
        <p:nvPicPr>
          <p:cNvPr id="8" name="Picture 7">
            <a:extLst>
              <a:ext uri="{FF2B5EF4-FFF2-40B4-BE49-F238E27FC236}">
                <a16:creationId xmlns:a16="http://schemas.microsoft.com/office/drawing/2014/main" id="{3FFDE580-E9F4-4CC3-84BC-3BFFD609FA83}"/>
              </a:ext>
            </a:extLst>
          </p:cNvPr>
          <p:cNvPicPr>
            <a:picLocks noChangeAspect="1"/>
          </p:cNvPicPr>
          <p:nvPr/>
        </p:nvPicPr>
        <p:blipFill>
          <a:blip r:embed="rId2"/>
          <a:stretch>
            <a:fillRect/>
          </a:stretch>
        </p:blipFill>
        <p:spPr>
          <a:xfrm>
            <a:off x="245743" y="2341055"/>
            <a:ext cx="1841118" cy="1426612"/>
          </a:xfrm>
          <a:prstGeom prst="rect">
            <a:avLst/>
          </a:prstGeom>
        </p:spPr>
      </p:pic>
      <p:pic>
        <p:nvPicPr>
          <p:cNvPr id="3080" name="Picture 8" descr="undefined">
            <a:extLst>
              <a:ext uri="{FF2B5EF4-FFF2-40B4-BE49-F238E27FC236}">
                <a16:creationId xmlns:a16="http://schemas.microsoft.com/office/drawing/2014/main" id="{1172124A-C6A2-4D5A-833B-73383E4B6BD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14509" y="1953059"/>
            <a:ext cx="1655409" cy="1814608"/>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The Tidyverse - Introduction to R">
            <a:extLst>
              <a:ext uri="{FF2B5EF4-FFF2-40B4-BE49-F238E27FC236}">
                <a16:creationId xmlns:a16="http://schemas.microsoft.com/office/drawing/2014/main" id="{38598B1C-DF2D-4059-B056-3948C1EA61F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97290" y="4381782"/>
            <a:ext cx="2353948" cy="2266842"/>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SAS Institute - Wikipedia">
            <a:extLst>
              <a:ext uri="{FF2B5EF4-FFF2-40B4-BE49-F238E27FC236}">
                <a16:creationId xmlns:a16="http://schemas.microsoft.com/office/drawing/2014/main" id="{A4738AFB-4C45-469E-B1A8-5C771C3C68E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03570" y="2377138"/>
            <a:ext cx="2506133" cy="1027515"/>
          </a:xfrm>
          <a:prstGeom prst="rect">
            <a:avLst/>
          </a:prstGeom>
          <a:noFill/>
          <a:extLst>
            <a:ext uri="{909E8E84-426E-40DD-AFC4-6F175D3DCCD1}">
              <a14:hiddenFill xmlns:a14="http://schemas.microsoft.com/office/drawing/2010/main">
                <a:solidFill>
                  <a:srgbClr val="FFFFFF"/>
                </a:solidFill>
              </a14:hiddenFill>
            </a:ext>
          </a:extLst>
        </p:spPr>
      </p:pic>
      <p:pic>
        <p:nvPicPr>
          <p:cNvPr id="3086" name="Picture 14" descr="The Importance of Excel in Business">
            <a:extLst>
              <a:ext uri="{FF2B5EF4-FFF2-40B4-BE49-F238E27FC236}">
                <a16:creationId xmlns:a16="http://schemas.microsoft.com/office/drawing/2014/main" id="{D135DEAB-157A-4721-9138-A1EB8A09DBD9}"/>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50694" y="4703857"/>
            <a:ext cx="2296391" cy="1485900"/>
          </a:xfrm>
          <a:prstGeom prst="rect">
            <a:avLst/>
          </a:prstGeom>
          <a:noFill/>
          <a:extLst>
            <a:ext uri="{909E8E84-426E-40DD-AFC4-6F175D3DCCD1}">
              <a14:hiddenFill xmlns:a14="http://schemas.microsoft.com/office/drawing/2010/main">
                <a:solidFill>
                  <a:srgbClr val="FFFFFF"/>
                </a:solidFill>
              </a14:hiddenFill>
            </a:ext>
          </a:extLst>
        </p:spPr>
      </p:pic>
      <p:pic>
        <p:nvPicPr>
          <p:cNvPr id="3088" name="Picture 16" descr="MATLAB - Wikipedia">
            <a:extLst>
              <a:ext uri="{FF2B5EF4-FFF2-40B4-BE49-F238E27FC236}">
                <a16:creationId xmlns:a16="http://schemas.microsoft.com/office/drawing/2014/main" id="{BDAFE37A-23D3-41BD-AB07-74792D0EBB8E}"/>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819370" y="2890895"/>
            <a:ext cx="1841117" cy="1654704"/>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Straight Arrow Connector 11">
            <a:extLst>
              <a:ext uri="{FF2B5EF4-FFF2-40B4-BE49-F238E27FC236}">
                <a16:creationId xmlns:a16="http://schemas.microsoft.com/office/drawing/2014/main" id="{F72FA477-1736-434D-9550-2E9037AE8977}"/>
              </a:ext>
            </a:extLst>
          </p:cNvPr>
          <p:cNvCxnSpPr>
            <a:cxnSpLocks/>
          </p:cNvCxnSpPr>
          <p:nvPr/>
        </p:nvCxnSpPr>
        <p:spPr>
          <a:xfrm flipH="1" flipV="1">
            <a:off x="2236810" y="3331951"/>
            <a:ext cx="954909" cy="51375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BFB13D62-8651-47F8-8EFB-F2DB1C8704D2}"/>
              </a:ext>
            </a:extLst>
          </p:cNvPr>
          <p:cNvSpPr txBox="1"/>
          <p:nvPr/>
        </p:nvSpPr>
        <p:spPr>
          <a:xfrm>
            <a:off x="3191719" y="3724558"/>
            <a:ext cx="1938867" cy="646331"/>
          </a:xfrm>
          <a:prstGeom prst="rect">
            <a:avLst/>
          </a:prstGeom>
          <a:noFill/>
        </p:spPr>
        <p:txBody>
          <a:bodyPr wrap="square" rtlCol="0">
            <a:spAutoFit/>
          </a:bodyPr>
          <a:lstStyle/>
          <a:p>
            <a:r>
              <a:rPr lang="en-US" dirty="0"/>
              <a:t>Backwards Compatible</a:t>
            </a:r>
          </a:p>
        </p:txBody>
      </p:sp>
      <p:cxnSp>
        <p:nvCxnSpPr>
          <p:cNvPr id="16" name="Straight Connector 15">
            <a:extLst>
              <a:ext uri="{FF2B5EF4-FFF2-40B4-BE49-F238E27FC236}">
                <a16:creationId xmlns:a16="http://schemas.microsoft.com/office/drawing/2014/main" id="{C759AF97-D918-43F1-84C9-A1156B8B3299}"/>
              </a:ext>
            </a:extLst>
          </p:cNvPr>
          <p:cNvCxnSpPr>
            <a:cxnSpLocks/>
          </p:cNvCxnSpPr>
          <p:nvPr/>
        </p:nvCxnSpPr>
        <p:spPr>
          <a:xfrm flipH="1">
            <a:off x="6096000" y="1236133"/>
            <a:ext cx="1" cy="5440791"/>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1CE6CC54-BFE1-446B-9655-B560FD63E68C}"/>
              </a:ext>
            </a:extLst>
          </p:cNvPr>
          <p:cNvSpPr txBox="1"/>
          <p:nvPr/>
        </p:nvSpPr>
        <p:spPr>
          <a:xfrm>
            <a:off x="1562474" y="1358204"/>
            <a:ext cx="2620059" cy="523220"/>
          </a:xfrm>
          <a:prstGeom prst="rect">
            <a:avLst/>
          </a:prstGeom>
          <a:noFill/>
        </p:spPr>
        <p:txBody>
          <a:bodyPr wrap="square" rtlCol="0">
            <a:spAutoFit/>
          </a:bodyPr>
          <a:lstStyle/>
          <a:p>
            <a:pPr algn="ctr"/>
            <a:r>
              <a:rPr lang="en-US" sz="2800" dirty="0"/>
              <a:t>Open Source</a:t>
            </a:r>
          </a:p>
        </p:txBody>
      </p:sp>
      <p:sp>
        <p:nvSpPr>
          <p:cNvPr id="24" name="TextBox 23">
            <a:extLst>
              <a:ext uri="{FF2B5EF4-FFF2-40B4-BE49-F238E27FC236}">
                <a16:creationId xmlns:a16="http://schemas.microsoft.com/office/drawing/2014/main" id="{E7B616E1-FCF7-4E05-818F-D50C5B73ADD4}"/>
              </a:ext>
            </a:extLst>
          </p:cNvPr>
          <p:cNvSpPr txBox="1"/>
          <p:nvPr/>
        </p:nvSpPr>
        <p:spPr>
          <a:xfrm>
            <a:off x="7992869" y="1358204"/>
            <a:ext cx="2620059" cy="523220"/>
          </a:xfrm>
          <a:prstGeom prst="rect">
            <a:avLst/>
          </a:prstGeom>
          <a:noFill/>
        </p:spPr>
        <p:txBody>
          <a:bodyPr wrap="square" rtlCol="0">
            <a:spAutoFit/>
          </a:bodyPr>
          <a:lstStyle/>
          <a:p>
            <a:pPr algn="ctr"/>
            <a:r>
              <a:rPr lang="en-US" sz="2800" dirty="0"/>
              <a:t>Proprietary</a:t>
            </a:r>
          </a:p>
        </p:txBody>
      </p:sp>
    </p:spTree>
    <p:extLst>
      <p:ext uri="{BB962C8B-B14F-4D97-AF65-F5344CB8AC3E}">
        <p14:creationId xmlns:p14="http://schemas.microsoft.com/office/powerpoint/2010/main" val="506643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08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08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08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283469-950F-4DFE-BDF7-9C51F23F8A76}"/>
              </a:ext>
            </a:extLst>
          </p:cNvPr>
          <p:cNvSpPr>
            <a:spLocks noGrp="1"/>
          </p:cNvSpPr>
          <p:nvPr>
            <p:ph type="title"/>
          </p:nvPr>
        </p:nvSpPr>
        <p:spPr/>
        <p:txBody>
          <a:bodyPr/>
          <a:lstStyle/>
          <a:p>
            <a:r>
              <a:rPr lang="en-US" dirty="0"/>
              <a:t>Scripts offer opportunities to document decisions and ensure that steps are taken exactly as described </a:t>
            </a:r>
          </a:p>
        </p:txBody>
      </p:sp>
      <p:pic>
        <p:nvPicPr>
          <p:cNvPr id="4" name="Picture 3">
            <a:extLst>
              <a:ext uri="{FF2B5EF4-FFF2-40B4-BE49-F238E27FC236}">
                <a16:creationId xmlns:a16="http://schemas.microsoft.com/office/drawing/2014/main" id="{65B97DE2-5479-4B85-8251-02C00A294EE1}"/>
              </a:ext>
            </a:extLst>
          </p:cNvPr>
          <p:cNvPicPr>
            <a:picLocks noChangeAspect="1"/>
          </p:cNvPicPr>
          <p:nvPr/>
        </p:nvPicPr>
        <p:blipFill rotWithShape="1">
          <a:blip r:embed="rId2"/>
          <a:srcRect l="9826" t="7753" r="10315" b="5702"/>
          <a:stretch/>
        </p:blipFill>
        <p:spPr>
          <a:xfrm>
            <a:off x="1188653" y="2201614"/>
            <a:ext cx="2025000" cy="2194560"/>
          </a:xfrm>
          <a:prstGeom prst="rect">
            <a:avLst/>
          </a:prstGeom>
        </p:spPr>
      </p:pic>
      <p:pic>
        <p:nvPicPr>
          <p:cNvPr id="5" name="Picture 4">
            <a:extLst>
              <a:ext uri="{FF2B5EF4-FFF2-40B4-BE49-F238E27FC236}">
                <a16:creationId xmlns:a16="http://schemas.microsoft.com/office/drawing/2014/main" id="{6E24A807-E1F2-4723-A5BE-A7CE13F3F86A}"/>
              </a:ext>
            </a:extLst>
          </p:cNvPr>
          <p:cNvPicPr>
            <a:picLocks noChangeAspect="1"/>
          </p:cNvPicPr>
          <p:nvPr/>
        </p:nvPicPr>
        <p:blipFill>
          <a:blip r:embed="rId3"/>
          <a:stretch>
            <a:fillRect/>
          </a:stretch>
        </p:blipFill>
        <p:spPr>
          <a:xfrm>
            <a:off x="4913941" y="2201614"/>
            <a:ext cx="2194560" cy="2194560"/>
          </a:xfrm>
          <a:prstGeom prst="rect">
            <a:avLst/>
          </a:prstGeom>
        </p:spPr>
      </p:pic>
      <p:pic>
        <p:nvPicPr>
          <p:cNvPr id="6" name="Picture 5">
            <a:extLst>
              <a:ext uri="{FF2B5EF4-FFF2-40B4-BE49-F238E27FC236}">
                <a16:creationId xmlns:a16="http://schemas.microsoft.com/office/drawing/2014/main" id="{E2CB1ADA-A10D-424A-8A91-51D2CC089FC9}"/>
              </a:ext>
            </a:extLst>
          </p:cNvPr>
          <p:cNvPicPr>
            <a:picLocks noChangeAspect="1"/>
          </p:cNvPicPr>
          <p:nvPr/>
        </p:nvPicPr>
        <p:blipFill>
          <a:blip r:embed="rId4"/>
          <a:stretch>
            <a:fillRect/>
          </a:stretch>
        </p:blipFill>
        <p:spPr>
          <a:xfrm>
            <a:off x="8808788" y="2201614"/>
            <a:ext cx="2194560" cy="2194560"/>
          </a:xfrm>
          <a:prstGeom prst="rect">
            <a:avLst/>
          </a:prstGeom>
        </p:spPr>
      </p:pic>
      <p:cxnSp>
        <p:nvCxnSpPr>
          <p:cNvPr id="9" name="Straight Arrow Connector 8">
            <a:extLst>
              <a:ext uri="{FF2B5EF4-FFF2-40B4-BE49-F238E27FC236}">
                <a16:creationId xmlns:a16="http://schemas.microsoft.com/office/drawing/2014/main" id="{8BC336E0-371A-4E3F-8AF9-79CEDFD3D9D5}"/>
              </a:ext>
            </a:extLst>
          </p:cNvPr>
          <p:cNvCxnSpPr>
            <a:cxnSpLocks/>
          </p:cNvCxnSpPr>
          <p:nvPr/>
        </p:nvCxnSpPr>
        <p:spPr>
          <a:xfrm>
            <a:off x="3515157" y="3429000"/>
            <a:ext cx="1097280"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56F4A1EA-9C86-4356-A4EC-97676D1295BE}"/>
              </a:ext>
            </a:extLst>
          </p:cNvPr>
          <p:cNvCxnSpPr>
            <a:cxnSpLocks/>
          </p:cNvCxnSpPr>
          <p:nvPr/>
        </p:nvCxnSpPr>
        <p:spPr>
          <a:xfrm>
            <a:off x="7410005" y="3429000"/>
            <a:ext cx="1097280"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B11E26F-E0F8-44FA-9754-EAAA8FAF1AE0}"/>
              </a:ext>
            </a:extLst>
          </p:cNvPr>
          <p:cNvSpPr txBox="1"/>
          <p:nvPr/>
        </p:nvSpPr>
        <p:spPr>
          <a:xfrm>
            <a:off x="1580667" y="4396174"/>
            <a:ext cx="1240972" cy="369332"/>
          </a:xfrm>
          <a:prstGeom prst="rect">
            <a:avLst/>
          </a:prstGeom>
          <a:noFill/>
        </p:spPr>
        <p:txBody>
          <a:bodyPr wrap="square" rtlCol="0">
            <a:spAutoFit/>
          </a:bodyPr>
          <a:lstStyle/>
          <a:p>
            <a:pPr algn="ctr"/>
            <a:r>
              <a:rPr lang="en-US" dirty="0"/>
              <a:t>Data</a:t>
            </a:r>
          </a:p>
        </p:txBody>
      </p:sp>
      <p:sp>
        <p:nvSpPr>
          <p:cNvPr id="15" name="TextBox 14">
            <a:extLst>
              <a:ext uri="{FF2B5EF4-FFF2-40B4-BE49-F238E27FC236}">
                <a16:creationId xmlns:a16="http://schemas.microsoft.com/office/drawing/2014/main" id="{9D23FCD5-689D-4A32-B52D-B1076A421F0D}"/>
              </a:ext>
            </a:extLst>
          </p:cNvPr>
          <p:cNvSpPr txBox="1"/>
          <p:nvPr/>
        </p:nvSpPr>
        <p:spPr>
          <a:xfrm>
            <a:off x="5390735" y="4396174"/>
            <a:ext cx="1240972" cy="369332"/>
          </a:xfrm>
          <a:prstGeom prst="rect">
            <a:avLst/>
          </a:prstGeom>
          <a:noFill/>
        </p:spPr>
        <p:txBody>
          <a:bodyPr wrap="square" rtlCol="0">
            <a:spAutoFit/>
          </a:bodyPr>
          <a:lstStyle/>
          <a:p>
            <a:pPr algn="ctr"/>
            <a:r>
              <a:rPr lang="en-US" dirty="0"/>
              <a:t>Script</a:t>
            </a:r>
          </a:p>
        </p:txBody>
      </p:sp>
      <p:sp>
        <p:nvSpPr>
          <p:cNvPr id="16" name="TextBox 15">
            <a:extLst>
              <a:ext uri="{FF2B5EF4-FFF2-40B4-BE49-F238E27FC236}">
                <a16:creationId xmlns:a16="http://schemas.microsoft.com/office/drawing/2014/main" id="{27425A8C-8587-45FF-98A3-2F929D730AF4}"/>
              </a:ext>
            </a:extLst>
          </p:cNvPr>
          <p:cNvSpPr txBox="1"/>
          <p:nvPr/>
        </p:nvSpPr>
        <p:spPr>
          <a:xfrm>
            <a:off x="9285582" y="4396174"/>
            <a:ext cx="1240972" cy="369332"/>
          </a:xfrm>
          <a:prstGeom prst="rect">
            <a:avLst/>
          </a:prstGeom>
          <a:noFill/>
        </p:spPr>
        <p:txBody>
          <a:bodyPr wrap="square" rtlCol="0">
            <a:spAutoFit/>
          </a:bodyPr>
          <a:lstStyle/>
          <a:p>
            <a:pPr algn="ctr"/>
            <a:r>
              <a:rPr lang="en-US" dirty="0"/>
              <a:t>Result</a:t>
            </a:r>
          </a:p>
        </p:txBody>
      </p:sp>
      <p:cxnSp>
        <p:nvCxnSpPr>
          <p:cNvPr id="18" name="Straight Arrow Connector 17">
            <a:extLst>
              <a:ext uri="{FF2B5EF4-FFF2-40B4-BE49-F238E27FC236}">
                <a16:creationId xmlns:a16="http://schemas.microsoft.com/office/drawing/2014/main" id="{824E149D-377C-4F2E-842E-3E8D775B8B66}"/>
              </a:ext>
            </a:extLst>
          </p:cNvPr>
          <p:cNvCxnSpPr>
            <a:cxnSpLocks/>
          </p:cNvCxnSpPr>
          <p:nvPr/>
        </p:nvCxnSpPr>
        <p:spPr>
          <a:xfrm flipV="1">
            <a:off x="3658861" y="3821620"/>
            <a:ext cx="1255079" cy="105371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53CF9E9-A410-4D63-8AFC-6A47D028BA9B}"/>
              </a:ext>
            </a:extLst>
          </p:cNvPr>
          <p:cNvSpPr txBox="1"/>
          <p:nvPr/>
        </p:nvSpPr>
        <p:spPr>
          <a:xfrm>
            <a:off x="2084128" y="4973216"/>
            <a:ext cx="2186478" cy="584775"/>
          </a:xfrm>
          <a:prstGeom prst="rect">
            <a:avLst/>
          </a:prstGeom>
          <a:solidFill>
            <a:schemeClr val="accent4">
              <a:lumMod val="40000"/>
              <a:lumOff val="60000"/>
            </a:schemeClr>
          </a:solidFill>
          <a:ln>
            <a:solidFill>
              <a:schemeClr val="tx1"/>
            </a:solidFill>
          </a:ln>
        </p:spPr>
        <p:txBody>
          <a:bodyPr wrap="square" rtlCol="0">
            <a:spAutoFit/>
          </a:bodyPr>
          <a:lstStyle/>
          <a:p>
            <a:pPr algn="ctr"/>
            <a:r>
              <a:rPr lang="en-US" sz="1600" dirty="0"/>
              <a:t>Embed comments to document each step</a:t>
            </a:r>
          </a:p>
        </p:txBody>
      </p:sp>
      <p:cxnSp>
        <p:nvCxnSpPr>
          <p:cNvPr id="20" name="Straight Arrow Connector 19">
            <a:extLst>
              <a:ext uri="{FF2B5EF4-FFF2-40B4-BE49-F238E27FC236}">
                <a16:creationId xmlns:a16="http://schemas.microsoft.com/office/drawing/2014/main" id="{FA316711-8A24-40D6-A377-382BD1B4FCB2}"/>
              </a:ext>
            </a:extLst>
          </p:cNvPr>
          <p:cNvCxnSpPr>
            <a:cxnSpLocks/>
          </p:cNvCxnSpPr>
          <p:nvPr/>
        </p:nvCxnSpPr>
        <p:spPr>
          <a:xfrm flipH="1" flipV="1">
            <a:off x="6881595" y="4124132"/>
            <a:ext cx="974899" cy="84908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3AAE01F3-9452-4AA5-9022-3EB2ED98393E}"/>
              </a:ext>
            </a:extLst>
          </p:cNvPr>
          <p:cNvSpPr txBox="1"/>
          <p:nvPr/>
        </p:nvSpPr>
        <p:spPr>
          <a:xfrm>
            <a:off x="7482343" y="5058745"/>
            <a:ext cx="2683797" cy="830997"/>
          </a:xfrm>
          <a:prstGeom prst="rect">
            <a:avLst/>
          </a:prstGeom>
          <a:solidFill>
            <a:schemeClr val="accent4">
              <a:lumMod val="40000"/>
              <a:lumOff val="60000"/>
            </a:schemeClr>
          </a:solidFill>
          <a:ln>
            <a:solidFill>
              <a:schemeClr val="tx1"/>
            </a:solidFill>
          </a:ln>
        </p:spPr>
        <p:txBody>
          <a:bodyPr wrap="square" rtlCol="0">
            <a:spAutoFit/>
          </a:bodyPr>
          <a:lstStyle/>
          <a:p>
            <a:pPr algn="ctr"/>
            <a:r>
              <a:rPr lang="en-US" sz="1600" dirty="0"/>
              <a:t>Record the version of software and any packages for reproduction</a:t>
            </a:r>
          </a:p>
        </p:txBody>
      </p:sp>
      <p:cxnSp>
        <p:nvCxnSpPr>
          <p:cNvPr id="24" name="Straight Arrow Connector 23">
            <a:extLst>
              <a:ext uri="{FF2B5EF4-FFF2-40B4-BE49-F238E27FC236}">
                <a16:creationId xmlns:a16="http://schemas.microsoft.com/office/drawing/2014/main" id="{A393B857-9FBA-4DBA-A9B9-7690858C0807}"/>
              </a:ext>
            </a:extLst>
          </p:cNvPr>
          <p:cNvCxnSpPr>
            <a:cxnSpLocks/>
          </p:cNvCxnSpPr>
          <p:nvPr/>
        </p:nvCxnSpPr>
        <p:spPr>
          <a:xfrm>
            <a:off x="4982547" y="2168727"/>
            <a:ext cx="74645" cy="40055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C2E1785F-AAEC-4087-B945-B08DF8986F58}"/>
              </a:ext>
            </a:extLst>
          </p:cNvPr>
          <p:cNvSpPr txBox="1"/>
          <p:nvPr/>
        </p:nvSpPr>
        <p:spPr>
          <a:xfrm>
            <a:off x="3754796" y="1484432"/>
            <a:ext cx="2186478" cy="584775"/>
          </a:xfrm>
          <a:prstGeom prst="rect">
            <a:avLst/>
          </a:prstGeom>
          <a:solidFill>
            <a:schemeClr val="accent4">
              <a:lumMod val="40000"/>
              <a:lumOff val="60000"/>
            </a:schemeClr>
          </a:solidFill>
          <a:ln>
            <a:solidFill>
              <a:schemeClr val="tx1"/>
            </a:solidFill>
          </a:ln>
        </p:spPr>
        <p:txBody>
          <a:bodyPr wrap="square" rtlCol="0">
            <a:spAutoFit/>
          </a:bodyPr>
          <a:lstStyle/>
          <a:p>
            <a:pPr algn="ctr"/>
            <a:r>
              <a:rPr lang="en-US" sz="1600" dirty="0"/>
              <a:t>Executes the same way every time</a:t>
            </a:r>
          </a:p>
        </p:txBody>
      </p:sp>
      <p:cxnSp>
        <p:nvCxnSpPr>
          <p:cNvPr id="27" name="Straight Arrow Connector 26">
            <a:extLst>
              <a:ext uri="{FF2B5EF4-FFF2-40B4-BE49-F238E27FC236}">
                <a16:creationId xmlns:a16="http://schemas.microsoft.com/office/drawing/2014/main" id="{91181FB7-33E4-49FF-A6FC-DC9CB0214D9E}"/>
              </a:ext>
            </a:extLst>
          </p:cNvPr>
          <p:cNvCxnSpPr>
            <a:cxnSpLocks/>
          </p:cNvCxnSpPr>
          <p:nvPr/>
        </p:nvCxnSpPr>
        <p:spPr>
          <a:xfrm flipH="1">
            <a:off x="7052481" y="1876340"/>
            <a:ext cx="633586" cy="58477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7748A9F3-438F-4F3E-9D7D-1544A205BCA4}"/>
              </a:ext>
            </a:extLst>
          </p:cNvPr>
          <p:cNvSpPr txBox="1"/>
          <p:nvPr/>
        </p:nvSpPr>
        <p:spPr>
          <a:xfrm>
            <a:off x="6880959" y="1137676"/>
            <a:ext cx="3886567" cy="584775"/>
          </a:xfrm>
          <a:prstGeom prst="rect">
            <a:avLst/>
          </a:prstGeom>
          <a:solidFill>
            <a:schemeClr val="accent4">
              <a:lumMod val="40000"/>
              <a:lumOff val="60000"/>
            </a:schemeClr>
          </a:solidFill>
          <a:ln>
            <a:solidFill>
              <a:schemeClr val="tx1"/>
            </a:solidFill>
          </a:ln>
        </p:spPr>
        <p:txBody>
          <a:bodyPr wrap="square" rtlCol="0">
            <a:spAutoFit/>
          </a:bodyPr>
          <a:lstStyle/>
          <a:p>
            <a:pPr algn="ctr"/>
            <a:r>
              <a:rPr lang="en-US" sz="1600" dirty="0"/>
              <a:t>Reviewers can review the script as well as the results to understand the process</a:t>
            </a:r>
          </a:p>
        </p:txBody>
      </p:sp>
    </p:spTree>
    <p:extLst>
      <p:ext uri="{BB962C8B-B14F-4D97-AF65-F5344CB8AC3E}">
        <p14:creationId xmlns:p14="http://schemas.microsoft.com/office/powerpoint/2010/main" val="21949038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BAB60FF9-C0B8-43F3-9D3C-DA8285A02D4E}" type="slidenum">
              <a:rPr lang="en-US" smtClean="0"/>
              <a:pPr/>
              <a:t>3</a:t>
            </a:fld>
            <a:endParaRPr lang="en-US" dirty="0"/>
          </a:p>
        </p:txBody>
      </p:sp>
      <p:sp>
        <p:nvSpPr>
          <p:cNvPr id="4" name="TextBox 3"/>
          <p:cNvSpPr txBox="1"/>
          <p:nvPr/>
        </p:nvSpPr>
        <p:spPr>
          <a:xfrm>
            <a:off x="1905000" y="2057401"/>
            <a:ext cx="8458200" cy="584775"/>
          </a:xfrm>
          <a:prstGeom prst="rect">
            <a:avLst/>
          </a:prstGeom>
          <a:noFill/>
        </p:spPr>
        <p:txBody>
          <a:bodyPr wrap="square" rtlCol="0">
            <a:spAutoFit/>
          </a:bodyPr>
          <a:lstStyle/>
          <a:p>
            <a:r>
              <a:rPr lang="en-US" sz="3200" dirty="0"/>
              <a:t>Same data + same methods = same results</a:t>
            </a:r>
          </a:p>
        </p:txBody>
      </p:sp>
    </p:spTree>
    <p:extLst>
      <p:ext uri="{BB962C8B-B14F-4D97-AF65-F5344CB8AC3E}">
        <p14:creationId xmlns:p14="http://schemas.microsoft.com/office/powerpoint/2010/main" val="46029690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B830B3-5723-474F-B4B7-D7BF44024BAD}"/>
              </a:ext>
            </a:extLst>
          </p:cNvPr>
          <p:cNvSpPr>
            <a:spLocks noGrp="1"/>
          </p:cNvSpPr>
          <p:nvPr>
            <p:ph type="title"/>
          </p:nvPr>
        </p:nvSpPr>
        <p:spPr/>
        <p:txBody>
          <a:bodyPr/>
          <a:lstStyle/>
          <a:p>
            <a:r>
              <a:rPr lang="en-US" dirty="0"/>
              <a:t>Make sure that the right version of the analysis is available for reproduction</a:t>
            </a:r>
          </a:p>
        </p:txBody>
      </p:sp>
      <p:sp>
        <p:nvSpPr>
          <p:cNvPr id="3" name="Text Placeholder 2">
            <a:extLst>
              <a:ext uri="{FF2B5EF4-FFF2-40B4-BE49-F238E27FC236}">
                <a16:creationId xmlns:a16="http://schemas.microsoft.com/office/drawing/2014/main" id="{2006199F-F6F9-4A08-8EA0-EA8603F08BDD}"/>
              </a:ext>
            </a:extLst>
          </p:cNvPr>
          <p:cNvSpPr>
            <a:spLocks noGrp="1"/>
          </p:cNvSpPr>
          <p:nvPr>
            <p:ph type="body" sz="quarter" idx="10"/>
          </p:nvPr>
        </p:nvSpPr>
        <p:spPr>
          <a:xfrm>
            <a:off x="5243804" y="1371601"/>
            <a:ext cx="6180538" cy="4883284"/>
          </a:xfrm>
        </p:spPr>
        <p:txBody>
          <a:bodyPr anchor="ctr"/>
          <a:lstStyle/>
          <a:p>
            <a:pPr marL="457200" indent="-457200">
              <a:buFont typeface="Arial" panose="020B0604020202020204" pitchFamily="34" charset="0"/>
              <a:buChar char="•"/>
            </a:pPr>
            <a:r>
              <a:rPr lang="en-US" dirty="0"/>
              <a:t>Date stamps</a:t>
            </a:r>
          </a:p>
          <a:p>
            <a:pPr marL="457200" indent="-457200">
              <a:buFont typeface="Arial" panose="020B0604020202020204" pitchFamily="34" charset="0"/>
              <a:buChar char="•"/>
            </a:pPr>
            <a:r>
              <a:rPr lang="en-US" dirty="0"/>
              <a:t>Version numbers</a:t>
            </a:r>
          </a:p>
          <a:p>
            <a:pPr marL="457200" indent="-457200">
              <a:buFont typeface="Arial" panose="020B0604020202020204" pitchFamily="34" charset="0"/>
              <a:buChar char="•"/>
            </a:pPr>
            <a:r>
              <a:rPr lang="en-US" dirty="0"/>
              <a:t>Version control software (e.g., git)</a:t>
            </a:r>
          </a:p>
          <a:p>
            <a:pPr marL="457200" indent="-457200">
              <a:buFont typeface="Arial" panose="020B0604020202020204" pitchFamily="34" charset="0"/>
              <a:buChar char="•"/>
            </a:pPr>
            <a:r>
              <a:rPr lang="en-US" dirty="0"/>
              <a:t>Web-based hosting services based on git: Github.com and Bitbucket.</a:t>
            </a:r>
          </a:p>
        </p:txBody>
      </p:sp>
      <p:pic>
        <p:nvPicPr>
          <p:cNvPr id="4098" name="Picture 2" descr="Version Control/Git - Wikiversity">
            <a:extLst>
              <a:ext uri="{FF2B5EF4-FFF2-40B4-BE49-F238E27FC236}">
                <a16:creationId xmlns:a16="http://schemas.microsoft.com/office/drawing/2014/main" id="{F056633E-22E4-482F-9B83-D86F9D81F5B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72932" y="4237788"/>
            <a:ext cx="3270047" cy="1365245"/>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4" descr="Apache Subversion - Wikipedia">
            <a:extLst>
              <a:ext uri="{FF2B5EF4-FFF2-40B4-BE49-F238E27FC236}">
                <a16:creationId xmlns:a16="http://schemas.microsoft.com/office/drawing/2014/main" id="{878552CE-2CC0-4655-985D-7BD6F440A52B}"/>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5">
            <a:extLst>
              <a:ext uri="{FF2B5EF4-FFF2-40B4-BE49-F238E27FC236}">
                <a16:creationId xmlns:a16="http://schemas.microsoft.com/office/drawing/2014/main" id="{38357423-8F23-449E-A84B-8ACEBAE53BA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0485" y="1662369"/>
            <a:ext cx="3452494" cy="2116529"/>
          </a:xfrm>
          <a:prstGeom prst="rect">
            <a:avLst/>
          </a:prstGeom>
          <a:ln>
            <a:solidFill>
              <a:schemeClr val="tx1"/>
            </a:solidFill>
          </a:ln>
        </p:spPr>
      </p:pic>
    </p:spTree>
    <p:extLst>
      <p:ext uri="{BB962C8B-B14F-4D97-AF65-F5344CB8AC3E}">
        <p14:creationId xmlns:p14="http://schemas.microsoft.com/office/powerpoint/2010/main" val="186381675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B830B3-5723-474F-B4B7-D7BF44024BAD}"/>
              </a:ext>
            </a:extLst>
          </p:cNvPr>
          <p:cNvSpPr>
            <a:spLocks noGrp="1"/>
          </p:cNvSpPr>
          <p:nvPr>
            <p:ph type="title"/>
          </p:nvPr>
        </p:nvSpPr>
        <p:spPr/>
        <p:txBody>
          <a:bodyPr/>
          <a:lstStyle/>
          <a:p>
            <a:r>
              <a:rPr lang="en-US" dirty="0"/>
              <a:t>Software portability</a:t>
            </a:r>
          </a:p>
        </p:txBody>
      </p:sp>
      <p:sp>
        <p:nvSpPr>
          <p:cNvPr id="3" name="Text Placeholder 2">
            <a:extLst>
              <a:ext uri="{FF2B5EF4-FFF2-40B4-BE49-F238E27FC236}">
                <a16:creationId xmlns:a16="http://schemas.microsoft.com/office/drawing/2014/main" id="{2006199F-F6F9-4A08-8EA0-EA8603F08BDD}"/>
              </a:ext>
            </a:extLst>
          </p:cNvPr>
          <p:cNvSpPr>
            <a:spLocks noGrp="1"/>
          </p:cNvSpPr>
          <p:nvPr>
            <p:ph type="body" sz="quarter" idx="10"/>
          </p:nvPr>
        </p:nvSpPr>
        <p:spPr>
          <a:xfrm>
            <a:off x="5243804" y="1371601"/>
            <a:ext cx="6180538" cy="4883284"/>
          </a:xfrm>
        </p:spPr>
        <p:txBody>
          <a:bodyPr anchor="ctr"/>
          <a:lstStyle/>
          <a:p>
            <a:pPr marL="457200" indent="-457200">
              <a:buFont typeface="Arial" panose="020B0604020202020204" pitchFamily="34" charset="0"/>
              <a:buChar char="•"/>
            </a:pPr>
            <a:r>
              <a:rPr lang="en-US" dirty="0"/>
              <a:t>OS and file system discrepancies, environment variables, </a:t>
            </a:r>
            <a:r>
              <a:rPr lang="en-US" dirty="0" err="1"/>
              <a:t>etc</a:t>
            </a:r>
            <a:r>
              <a:rPr lang="en-US" dirty="0"/>
              <a:t> can affect software execution</a:t>
            </a:r>
          </a:p>
        </p:txBody>
      </p:sp>
      <p:sp>
        <p:nvSpPr>
          <p:cNvPr id="4" name="AutoShape 4" descr="Apache Subversion - Wikipedia">
            <a:extLst>
              <a:ext uri="{FF2B5EF4-FFF2-40B4-BE49-F238E27FC236}">
                <a16:creationId xmlns:a16="http://schemas.microsoft.com/office/drawing/2014/main" id="{878552CE-2CC0-4655-985D-7BD6F440A52B}"/>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7" name="Picture 6">
            <a:extLst>
              <a:ext uri="{FF2B5EF4-FFF2-40B4-BE49-F238E27FC236}">
                <a16:creationId xmlns:a16="http://schemas.microsoft.com/office/drawing/2014/main" id="{B362432E-89F8-420C-A615-73520AFA967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5370" r="15369"/>
          <a:stretch/>
        </p:blipFill>
        <p:spPr>
          <a:xfrm>
            <a:off x="1131682" y="4084205"/>
            <a:ext cx="2497012" cy="2027943"/>
          </a:xfrm>
          <a:prstGeom prst="rect">
            <a:avLst/>
          </a:prstGeom>
          <a:solidFill>
            <a:schemeClr val="bg1"/>
          </a:solidFill>
        </p:spPr>
      </p:pic>
      <p:pic>
        <p:nvPicPr>
          <p:cNvPr id="9" name="Picture 8">
            <a:extLst>
              <a:ext uri="{FF2B5EF4-FFF2-40B4-BE49-F238E27FC236}">
                <a16:creationId xmlns:a16="http://schemas.microsoft.com/office/drawing/2014/main" id="{93401960-63BB-4C2A-BB90-8266F75BAB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2908" y="1447800"/>
            <a:ext cx="1943100" cy="1828800"/>
          </a:xfrm>
          <a:prstGeom prst="rect">
            <a:avLst/>
          </a:prstGeom>
        </p:spPr>
      </p:pic>
      <p:pic>
        <p:nvPicPr>
          <p:cNvPr id="11" name="Picture 10">
            <a:extLst>
              <a:ext uri="{FF2B5EF4-FFF2-40B4-BE49-F238E27FC236}">
                <a16:creationId xmlns:a16="http://schemas.microsoft.com/office/drawing/2014/main" id="{B94F1A71-D100-47B7-B95E-F88476A35AF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87843" y="1457325"/>
            <a:ext cx="2524125" cy="1809750"/>
          </a:xfrm>
          <a:prstGeom prst="rect">
            <a:avLst/>
          </a:prstGeom>
        </p:spPr>
      </p:pic>
    </p:spTree>
    <p:extLst>
      <p:ext uri="{BB962C8B-B14F-4D97-AF65-F5344CB8AC3E}">
        <p14:creationId xmlns:p14="http://schemas.microsoft.com/office/powerpoint/2010/main" val="166757822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D3C3FEA-41F6-4570-93C1-0736EE1ADC03}"/>
              </a:ext>
            </a:extLst>
          </p:cNvPr>
          <p:cNvSpPr>
            <a:spLocks noGrp="1"/>
          </p:cNvSpPr>
          <p:nvPr>
            <p:ph type="body" sz="quarter" idx="10"/>
          </p:nvPr>
        </p:nvSpPr>
        <p:spPr/>
        <p:txBody>
          <a:bodyPr/>
          <a:lstStyle/>
          <a:p>
            <a:r>
              <a:rPr lang="en-US" dirty="0"/>
              <a:t>Analytical Decisions</a:t>
            </a:r>
          </a:p>
        </p:txBody>
      </p:sp>
    </p:spTree>
    <p:extLst>
      <p:ext uri="{BB962C8B-B14F-4D97-AF65-F5344CB8AC3E}">
        <p14:creationId xmlns:p14="http://schemas.microsoft.com/office/powerpoint/2010/main" val="156676001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25BF0-EC1B-44E3-B6DA-E6725CAC32FB}"/>
              </a:ext>
            </a:extLst>
          </p:cNvPr>
          <p:cNvSpPr>
            <a:spLocks noGrp="1"/>
          </p:cNvSpPr>
          <p:nvPr>
            <p:ph type="title"/>
          </p:nvPr>
        </p:nvSpPr>
        <p:spPr/>
        <p:txBody>
          <a:bodyPr/>
          <a:lstStyle/>
          <a:p>
            <a:r>
              <a:rPr lang="en-US" dirty="0"/>
              <a:t>All materially important discretionary choices on the part of the analyst should be documented for reproducibility</a:t>
            </a:r>
          </a:p>
        </p:txBody>
      </p:sp>
      <p:sp>
        <p:nvSpPr>
          <p:cNvPr id="3" name="Text Placeholder 2">
            <a:extLst>
              <a:ext uri="{FF2B5EF4-FFF2-40B4-BE49-F238E27FC236}">
                <a16:creationId xmlns:a16="http://schemas.microsoft.com/office/drawing/2014/main" id="{919E6DC2-28C1-4F89-A16C-7FD2AF240922}"/>
              </a:ext>
            </a:extLst>
          </p:cNvPr>
          <p:cNvSpPr>
            <a:spLocks noGrp="1"/>
          </p:cNvSpPr>
          <p:nvPr>
            <p:ph type="body" sz="quarter" idx="10"/>
          </p:nvPr>
        </p:nvSpPr>
        <p:spPr>
          <a:xfrm>
            <a:off x="767658" y="1230513"/>
            <a:ext cx="4588113" cy="5024372"/>
          </a:xfrm>
        </p:spPr>
        <p:txBody>
          <a:bodyPr anchor="ctr"/>
          <a:lstStyle/>
          <a:p>
            <a:pPr algn="ctr"/>
            <a:r>
              <a:rPr lang="en-US" dirty="0"/>
              <a:t>An incomplete list of examples:</a:t>
            </a:r>
          </a:p>
          <a:p>
            <a:pPr algn="ctr"/>
            <a:endParaRPr lang="en-US" dirty="0"/>
          </a:p>
          <a:p>
            <a:pPr marL="457200" indent="-457200">
              <a:buFont typeface="Arial" panose="020B0604020202020204" pitchFamily="34" charset="0"/>
              <a:buChar char="•"/>
            </a:pPr>
            <a:r>
              <a:rPr lang="en-US" dirty="0"/>
              <a:t>Dimension reduction</a:t>
            </a:r>
          </a:p>
          <a:p>
            <a:pPr marL="457200" indent="-457200">
              <a:buFont typeface="Arial" panose="020B0604020202020204" pitchFamily="34" charset="0"/>
              <a:buChar char="•"/>
            </a:pPr>
            <a:r>
              <a:rPr lang="en-US" dirty="0"/>
              <a:t>Model selection</a:t>
            </a:r>
          </a:p>
          <a:p>
            <a:pPr marL="457200" indent="-457200">
              <a:buFont typeface="Arial" panose="020B0604020202020204" pitchFamily="34" charset="0"/>
              <a:buChar char="•"/>
            </a:pPr>
            <a:r>
              <a:rPr lang="en-US" dirty="0"/>
              <a:t>Choices for thresholds</a:t>
            </a:r>
          </a:p>
          <a:p>
            <a:pPr marL="457200" indent="-457200">
              <a:buFont typeface="Arial" panose="020B0604020202020204" pitchFamily="34" charset="0"/>
              <a:buChar char="•"/>
            </a:pPr>
            <a:endParaRPr lang="en-US" dirty="0"/>
          </a:p>
        </p:txBody>
      </p:sp>
      <p:sp>
        <p:nvSpPr>
          <p:cNvPr id="4" name="Text Placeholder 2">
            <a:extLst>
              <a:ext uri="{FF2B5EF4-FFF2-40B4-BE49-F238E27FC236}">
                <a16:creationId xmlns:a16="http://schemas.microsoft.com/office/drawing/2014/main" id="{D1E481D3-9890-4EA7-B4F9-D527F471586F}"/>
              </a:ext>
            </a:extLst>
          </p:cNvPr>
          <p:cNvSpPr txBox="1">
            <a:spLocks/>
          </p:cNvSpPr>
          <p:nvPr/>
        </p:nvSpPr>
        <p:spPr>
          <a:xfrm>
            <a:off x="6830008" y="1230513"/>
            <a:ext cx="4588113" cy="5024372"/>
          </a:xfrm>
          <a:prstGeom prst="rect">
            <a:avLst/>
          </a:prstGeom>
        </p:spPr>
        <p:txBody>
          <a:bodyPr vert="horz" lIns="91440" tIns="45720" rIns="9144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baseline="0">
                <a:solidFill>
                  <a:schemeClr val="tx1"/>
                </a:solidFill>
                <a:latin typeface="+mn-lt"/>
                <a:ea typeface="+mn-ea"/>
                <a:cs typeface="+mn-cs"/>
              </a:defRPr>
            </a:lvl1pPr>
            <a:lvl2pPr marL="457200" indent="-228600" algn="l" defTabSz="914400" rtl="0" eaLnBrk="1" latinLnBrk="0" hangingPunct="1">
              <a:lnSpc>
                <a:spcPct val="90000"/>
              </a:lnSpc>
              <a:spcBef>
                <a:spcPts val="500"/>
              </a:spcBef>
              <a:buFont typeface="Franklin Gothic Book" panose="020B0503020102020204" pitchFamily="34" charset="0"/>
              <a:buChar char="–"/>
              <a:defRPr sz="2400" kern="1200">
                <a:solidFill>
                  <a:schemeClr val="tx1"/>
                </a:solidFill>
                <a:latin typeface="+mn-lt"/>
                <a:ea typeface="+mn-ea"/>
                <a:cs typeface="+mn-cs"/>
              </a:defRPr>
            </a:lvl2pPr>
            <a:lvl3pPr marL="6858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4pPr>
            <a:lvl5pPr marL="1200150" indent="-28575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dirty="0"/>
              <a:t>Include justifications in documentation if possible:</a:t>
            </a:r>
          </a:p>
          <a:p>
            <a:pPr algn="ctr"/>
            <a:endParaRPr lang="en-US" dirty="0"/>
          </a:p>
          <a:p>
            <a:pPr marL="457200" indent="-457200">
              <a:buFont typeface="Arial" panose="020B0604020202020204" pitchFamily="34" charset="0"/>
              <a:buChar char="•"/>
            </a:pPr>
            <a:r>
              <a:rPr lang="en-US" dirty="0"/>
              <a:t>Statistical tests</a:t>
            </a:r>
          </a:p>
          <a:p>
            <a:pPr marL="457200" indent="-457200">
              <a:buFont typeface="Arial" panose="020B0604020202020204" pitchFamily="34" charset="0"/>
              <a:buChar char="•"/>
            </a:pPr>
            <a:r>
              <a:rPr lang="en-US" dirty="0"/>
              <a:t>External references</a:t>
            </a:r>
          </a:p>
          <a:p>
            <a:pPr marL="457200" indent="-457200">
              <a:buFont typeface="Arial" panose="020B0604020202020204" pitchFamily="34" charset="0"/>
              <a:buChar char="•"/>
            </a:pPr>
            <a:r>
              <a:rPr lang="en-US" dirty="0"/>
              <a:t>SME statements</a:t>
            </a:r>
          </a:p>
          <a:p>
            <a:pPr marL="457200" indent="-457200">
              <a:buFont typeface="Arial" panose="020B0604020202020204" pitchFamily="34" charset="0"/>
              <a:buChar char="•"/>
            </a:pPr>
            <a:endParaRPr lang="en-US" dirty="0"/>
          </a:p>
        </p:txBody>
      </p:sp>
    </p:spTree>
    <p:extLst>
      <p:ext uri="{BB962C8B-B14F-4D97-AF65-F5344CB8AC3E}">
        <p14:creationId xmlns:p14="http://schemas.microsoft.com/office/powerpoint/2010/main" val="18540932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752600" y="3032712"/>
            <a:ext cx="8686800" cy="507831"/>
          </a:xfrm>
        </p:spPr>
        <p:txBody>
          <a:bodyPr/>
          <a:lstStyle/>
          <a:p>
            <a:r>
              <a:rPr lang="en-US" dirty="0"/>
              <a:t>Write legible analysis</a:t>
            </a:r>
          </a:p>
        </p:txBody>
      </p:sp>
      <p:sp>
        <p:nvSpPr>
          <p:cNvPr id="3" name="Slide Number Placeholder 2"/>
          <p:cNvSpPr>
            <a:spLocks noGrp="1"/>
          </p:cNvSpPr>
          <p:nvPr>
            <p:ph type="sldNum" sz="quarter" idx="4"/>
          </p:nvPr>
        </p:nvSpPr>
        <p:spPr/>
        <p:txBody>
          <a:bodyPr/>
          <a:lstStyle/>
          <a:p>
            <a:fld id="{BAB60FF9-C0B8-43F3-9D3C-DA8285A02D4E}" type="slidenum">
              <a:rPr lang="en-US" smtClean="0"/>
              <a:pPr/>
              <a:t>43</a:t>
            </a:fld>
            <a:endParaRPr lang="en-US" dirty="0"/>
          </a:p>
        </p:txBody>
      </p:sp>
    </p:spTree>
    <p:extLst>
      <p:ext uri="{BB962C8B-B14F-4D97-AF65-F5344CB8AC3E}">
        <p14:creationId xmlns:p14="http://schemas.microsoft.com/office/powerpoint/2010/main" val="299727626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bwMode="auto">
          <a:xfrm>
            <a:off x="3089167" y="4506035"/>
            <a:ext cx="5732517" cy="1046891"/>
          </a:xfrm>
          <a:prstGeom prst="roundRect">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endParaRPr lang="en-US" sz="2400">
              <a:latin typeface="Times New Roman" pitchFamily="18" charset="0"/>
            </a:endParaRPr>
          </a:p>
        </p:txBody>
      </p:sp>
      <p:sp>
        <p:nvSpPr>
          <p:cNvPr id="11" name="Rounded Rectangle 10"/>
          <p:cNvSpPr/>
          <p:nvPr/>
        </p:nvSpPr>
        <p:spPr bwMode="auto">
          <a:xfrm>
            <a:off x="3089167" y="2806565"/>
            <a:ext cx="5732517" cy="592631"/>
          </a:xfrm>
          <a:prstGeom prst="roundRect">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endParaRPr lang="en-US" sz="2400">
              <a:latin typeface="Times New Roman" pitchFamily="18" charset="0"/>
            </a:endParaRPr>
          </a:p>
        </p:txBody>
      </p:sp>
      <p:sp>
        <p:nvSpPr>
          <p:cNvPr id="2" name="Title 1"/>
          <p:cNvSpPr>
            <a:spLocks noGrp="1"/>
          </p:cNvSpPr>
          <p:nvPr>
            <p:ph type="title"/>
          </p:nvPr>
        </p:nvSpPr>
        <p:spPr>
          <a:xfrm>
            <a:off x="1600200" y="162580"/>
            <a:ext cx="8991600" cy="523220"/>
          </a:xfrm>
        </p:spPr>
        <p:txBody>
          <a:bodyPr/>
          <a:lstStyle/>
          <a:p>
            <a:r>
              <a:rPr lang="en-US" dirty="0"/>
              <a:t>In R, use the pipe operator to make your code readable</a:t>
            </a:r>
          </a:p>
        </p:txBody>
      </p:sp>
      <p:sp>
        <p:nvSpPr>
          <p:cNvPr id="4" name="Slide Number Placeholder 3"/>
          <p:cNvSpPr>
            <a:spLocks noGrp="1"/>
          </p:cNvSpPr>
          <p:nvPr>
            <p:ph type="sldNum" sz="quarter" idx="4"/>
          </p:nvPr>
        </p:nvSpPr>
        <p:spPr/>
        <p:txBody>
          <a:bodyPr/>
          <a:lstStyle/>
          <a:p>
            <a:fld id="{BAB60FF9-C0B8-43F3-9D3C-DA8285A02D4E}" type="slidenum">
              <a:rPr lang="en-US" smtClean="0"/>
              <a:pPr/>
              <a:t>44</a:t>
            </a:fld>
            <a:endParaRPr lang="en-US" dirty="0"/>
          </a:p>
        </p:txBody>
      </p:sp>
      <p:sp>
        <p:nvSpPr>
          <p:cNvPr id="5" name="Content Placeholder 2"/>
          <p:cNvSpPr txBox="1">
            <a:spLocks/>
          </p:cNvSpPr>
          <p:nvPr/>
        </p:nvSpPr>
        <p:spPr bwMode="auto">
          <a:xfrm>
            <a:off x="2174766" y="1077311"/>
            <a:ext cx="7731234" cy="1132489"/>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marL="0" indent="0" algn="ctr" rtl="0" eaLnBrk="1" fontAlgn="base" hangingPunct="1">
              <a:lnSpc>
                <a:spcPct val="125000"/>
              </a:lnSpc>
              <a:spcBef>
                <a:spcPts val="0"/>
              </a:spcBef>
              <a:spcAft>
                <a:spcPts val="0"/>
              </a:spcAft>
              <a:buClr>
                <a:srgbClr val="000000"/>
              </a:buClr>
              <a:buFont typeface="Wingdings" pitchFamily="2" charset="2"/>
              <a:buNone/>
              <a:defRPr sz="2500" i="0">
                <a:solidFill>
                  <a:srgbClr val="000000"/>
                </a:solidFill>
                <a:latin typeface="Raleway" panose="020B0003030101060003" pitchFamily="34" charset="0"/>
                <a:ea typeface="+mn-ea"/>
                <a:cs typeface="+mn-cs"/>
              </a:defRPr>
            </a:lvl1pPr>
            <a:lvl2pPr marL="742950" indent="-285750" algn="l" rtl="0" eaLnBrk="1" fontAlgn="base" hangingPunct="1">
              <a:spcBef>
                <a:spcPts val="0"/>
              </a:spcBef>
              <a:spcAft>
                <a:spcPts val="600"/>
              </a:spcAft>
              <a:buClr>
                <a:srgbClr val="000000"/>
              </a:buClr>
              <a:buFont typeface="Wingdings" pitchFamily="2" charset="2"/>
              <a:buChar char="§"/>
              <a:defRPr sz="2400" i="0">
                <a:solidFill>
                  <a:srgbClr val="000000"/>
                </a:solidFill>
                <a:latin typeface="Raleway" panose="020B0003030101060003" pitchFamily="34" charset="0"/>
              </a:defRPr>
            </a:lvl2pPr>
            <a:lvl3pPr marL="1143000" indent="-228600" algn="l" rtl="0" eaLnBrk="1" fontAlgn="base" hangingPunct="1">
              <a:spcBef>
                <a:spcPts val="0"/>
              </a:spcBef>
              <a:spcAft>
                <a:spcPts val="600"/>
              </a:spcAft>
              <a:buClr>
                <a:srgbClr val="000000"/>
              </a:buClr>
              <a:buFont typeface="Wingdings" pitchFamily="2" charset="2"/>
              <a:buChar char="§"/>
              <a:defRPr sz="2000" i="0">
                <a:solidFill>
                  <a:srgbClr val="000000"/>
                </a:solidFill>
                <a:latin typeface="Raleway" panose="020B0003030101060003" pitchFamily="34" charset="0"/>
              </a:defRPr>
            </a:lvl3pPr>
            <a:lvl4pPr marL="1600200" indent="-228600" algn="l" rtl="0" eaLnBrk="1" fontAlgn="base" hangingPunct="1">
              <a:spcBef>
                <a:spcPts val="0"/>
              </a:spcBef>
              <a:spcAft>
                <a:spcPts val="600"/>
              </a:spcAft>
              <a:buClr>
                <a:srgbClr val="000000"/>
              </a:buClr>
              <a:buFont typeface="Wingdings" pitchFamily="2" charset="2"/>
              <a:buChar char="§"/>
              <a:defRPr sz="1800" i="0">
                <a:solidFill>
                  <a:srgbClr val="000000"/>
                </a:solidFill>
                <a:latin typeface="Raleway" panose="020B0003030101060003" pitchFamily="34" charset="0"/>
              </a:defRPr>
            </a:lvl4pPr>
            <a:lvl5pPr marL="1828800" indent="0" algn="l" rtl="0" eaLnBrk="1" fontAlgn="base" hangingPunct="1">
              <a:spcBef>
                <a:spcPts val="0"/>
              </a:spcBef>
              <a:spcAft>
                <a:spcPts val="600"/>
              </a:spcAft>
              <a:buClr>
                <a:srgbClr val="000000"/>
              </a:buClr>
              <a:buFont typeface="Wingdings" pitchFamily="2" charset="2"/>
              <a:buNone/>
              <a:defRPr sz="1800" i="0">
                <a:solidFill>
                  <a:srgbClr val="000000"/>
                </a:solidFill>
                <a:latin typeface="Raleway" panose="020B0003030101060003" pitchFamily="34" charset="0"/>
              </a:defRPr>
            </a:lvl5pPr>
            <a:lvl6pPr marL="2514600" indent="-228600" algn="l" rtl="0" eaLnBrk="1" fontAlgn="base" hangingPunct="1">
              <a:spcBef>
                <a:spcPct val="20000"/>
              </a:spcBef>
              <a:spcAft>
                <a:spcPct val="0"/>
              </a:spcAft>
              <a:buClr>
                <a:srgbClr val="000000"/>
              </a:buClr>
              <a:buFont typeface="Wingdings" pitchFamily="2" charset="2"/>
              <a:buChar char="§"/>
              <a:defRPr sz="2000">
                <a:solidFill>
                  <a:srgbClr val="000000"/>
                </a:solidFill>
                <a:latin typeface="+mn-lt"/>
              </a:defRPr>
            </a:lvl6pPr>
            <a:lvl7pPr marL="2971800" indent="-228600" algn="l" rtl="0" eaLnBrk="1" fontAlgn="base" hangingPunct="1">
              <a:spcBef>
                <a:spcPct val="20000"/>
              </a:spcBef>
              <a:spcAft>
                <a:spcPct val="0"/>
              </a:spcAft>
              <a:buClr>
                <a:srgbClr val="000000"/>
              </a:buClr>
              <a:buFont typeface="Wingdings" pitchFamily="2" charset="2"/>
              <a:buChar char="§"/>
              <a:defRPr sz="2000">
                <a:solidFill>
                  <a:srgbClr val="000000"/>
                </a:solidFill>
                <a:latin typeface="+mn-lt"/>
              </a:defRPr>
            </a:lvl7pPr>
            <a:lvl8pPr marL="3429000" indent="-228600" algn="l" rtl="0" eaLnBrk="1" fontAlgn="base" hangingPunct="1">
              <a:spcBef>
                <a:spcPct val="20000"/>
              </a:spcBef>
              <a:spcAft>
                <a:spcPct val="0"/>
              </a:spcAft>
              <a:buClr>
                <a:srgbClr val="000000"/>
              </a:buClr>
              <a:buFont typeface="Wingdings" pitchFamily="2" charset="2"/>
              <a:buChar char="§"/>
              <a:defRPr sz="2000">
                <a:solidFill>
                  <a:srgbClr val="000000"/>
                </a:solidFill>
                <a:latin typeface="+mn-lt"/>
              </a:defRPr>
            </a:lvl8pPr>
            <a:lvl9pPr marL="3886200" indent="-228600" algn="l" rtl="0" eaLnBrk="1" fontAlgn="base" hangingPunct="1">
              <a:spcBef>
                <a:spcPct val="20000"/>
              </a:spcBef>
              <a:spcAft>
                <a:spcPct val="0"/>
              </a:spcAft>
              <a:buClr>
                <a:srgbClr val="000000"/>
              </a:buClr>
              <a:buFont typeface="Wingdings" pitchFamily="2" charset="2"/>
              <a:buChar char="§"/>
              <a:defRPr sz="2000">
                <a:solidFill>
                  <a:srgbClr val="000000"/>
                </a:solidFill>
                <a:latin typeface="+mn-lt"/>
              </a:defRPr>
            </a:lvl9pPr>
          </a:lstStyle>
          <a:p>
            <a:r>
              <a:rPr lang="en-US" sz="2000" kern="0" dirty="0"/>
              <a:t>The pipe operator %&gt;% takes the previous item and puts it in the first argument of the next function</a:t>
            </a:r>
          </a:p>
        </p:txBody>
      </p:sp>
      <p:sp>
        <p:nvSpPr>
          <p:cNvPr id="6" name="Content Placeholder 2"/>
          <p:cNvSpPr txBox="1">
            <a:spLocks/>
          </p:cNvSpPr>
          <p:nvPr/>
        </p:nvSpPr>
        <p:spPr bwMode="auto">
          <a:xfrm>
            <a:off x="3546366" y="4623640"/>
            <a:ext cx="7731234" cy="1132489"/>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marL="0" indent="0" algn="ctr" rtl="0" eaLnBrk="1" fontAlgn="base" hangingPunct="1">
              <a:lnSpc>
                <a:spcPct val="125000"/>
              </a:lnSpc>
              <a:spcBef>
                <a:spcPts val="0"/>
              </a:spcBef>
              <a:spcAft>
                <a:spcPts val="0"/>
              </a:spcAft>
              <a:buClr>
                <a:srgbClr val="000000"/>
              </a:buClr>
              <a:buFont typeface="Wingdings" pitchFamily="2" charset="2"/>
              <a:buNone/>
              <a:defRPr sz="2500" i="0">
                <a:solidFill>
                  <a:srgbClr val="000000"/>
                </a:solidFill>
                <a:latin typeface="Raleway" panose="020B0003030101060003" pitchFamily="34" charset="0"/>
                <a:ea typeface="+mn-ea"/>
                <a:cs typeface="+mn-cs"/>
              </a:defRPr>
            </a:lvl1pPr>
            <a:lvl2pPr marL="742950" indent="-285750" algn="l" rtl="0" eaLnBrk="1" fontAlgn="base" hangingPunct="1">
              <a:spcBef>
                <a:spcPts val="0"/>
              </a:spcBef>
              <a:spcAft>
                <a:spcPts val="600"/>
              </a:spcAft>
              <a:buClr>
                <a:srgbClr val="000000"/>
              </a:buClr>
              <a:buFont typeface="Wingdings" pitchFamily="2" charset="2"/>
              <a:buChar char="§"/>
              <a:defRPr sz="2400" i="0">
                <a:solidFill>
                  <a:srgbClr val="000000"/>
                </a:solidFill>
                <a:latin typeface="Raleway" panose="020B0003030101060003" pitchFamily="34" charset="0"/>
              </a:defRPr>
            </a:lvl2pPr>
            <a:lvl3pPr marL="1143000" indent="-228600" algn="l" rtl="0" eaLnBrk="1" fontAlgn="base" hangingPunct="1">
              <a:spcBef>
                <a:spcPts val="0"/>
              </a:spcBef>
              <a:spcAft>
                <a:spcPts val="600"/>
              </a:spcAft>
              <a:buClr>
                <a:srgbClr val="000000"/>
              </a:buClr>
              <a:buFont typeface="Wingdings" pitchFamily="2" charset="2"/>
              <a:buChar char="§"/>
              <a:defRPr sz="2000" i="0">
                <a:solidFill>
                  <a:srgbClr val="000000"/>
                </a:solidFill>
                <a:latin typeface="Raleway" panose="020B0003030101060003" pitchFamily="34" charset="0"/>
              </a:defRPr>
            </a:lvl3pPr>
            <a:lvl4pPr marL="1600200" indent="-228600" algn="l" rtl="0" eaLnBrk="1" fontAlgn="base" hangingPunct="1">
              <a:spcBef>
                <a:spcPts val="0"/>
              </a:spcBef>
              <a:spcAft>
                <a:spcPts val="600"/>
              </a:spcAft>
              <a:buClr>
                <a:srgbClr val="000000"/>
              </a:buClr>
              <a:buFont typeface="Wingdings" pitchFamily="2" charset="2"/>
              <a:buChar char="§"/>
              <a:defRPr sz="1800" i="0">
                <a:solidFill>
                  <a:srgbClr val="000000"/>
                </a:solidFill>
                <a:latin typeface="Raleway" panose="020B0003030101060003" pitchFamily="34" charset="0"/>
              </a:defRPr>
            </a:lvl4pPr>
            <a:lvl5pPr marL="1828800" indent="0" algn="l" rtl="0" eaLnBrk="1" fontAlgn="base" hangingPunct="1">
              <a:spcBef>
                <a:spcPts val="0"/>
              </a:spcBef>
              <a:spcAft>
                <a:spcPts val="600"/>
              </a:spcAft>
              <a:buClr>
                <a:srgbClr val="000000"/>
              </a:buClr>
              <a:buFont typeface="Wingdings" pitchFamily="2" charset="2"/>
              <a:buNone/>
              <a:defRPr sz="1800" i="0">
                <a:solidFill>
                  <a:srgbClr val="000000"/>
                </a:solidFill>
                <a:latin typeface="Raleway" panose="020B0003030101060003" pitchFamily="34" charset="0"/>
              </a:defRPr>
            </a:lvl5pPr>
            <a:lvl6pPr marL="2514600" indent="-228600" algn="l" rtl="0" eaLnBrk="1" fontAlgn="base" hangingPunct="1">
              <a:spcBef>
                <a:spcPct val="20000"/>
              </a:spcBef>
              <a:spcAft>
                <a:spcPct val="0"/>
              </a:spcAft>
              <a:buClr>
                <a:srgbClr val="000000"/>
              </a:buClr>
              <a:buFont typeface="Wingdings" pitchFamily="2" charset="2"/>
              <a:buChar char="§"/>
              <a:defRPr sz="2000">
                <a:solidFill>
                  <a:srgbClr val="000000"/>
                </a:solidFill>
                <a:latin typeface="+mn-lt"/>
              </a:defRPr>
            </a:lvl6pPr>
            <a:lvl7pPr marL="2971800" indent="-228600" algn="l" rtl="0" eaLnBrk="1" fontAlgn="base" hangingPunct="1">
              <a:spcBef>
                <a:spcPct val="20000"/>
              </a:spcBef>
              <a:spcAft>
                <a:spcPct val="0"/>
              </a:spcAft>
              <a:buClr>
                <a:srgbClr val="000000"/>
              </a:buClr>
              <a:buFont typeface="Wingdings" pitchFamily="2" charset="2"/>
              <a:buChar char="§"/>
              <a:defRPr sz="2000">
                <a:solidFill>
                  <a:srgbClr val="000000"/>
                </a:solidFill>
                <a:latin typeface="+mn-lt"/>
              </a:defRPr>
            </a:lvl7pPr>
            <a:lvl8pPr marL="3429000" indent="-228600" algn="l" rtl="0" eaLnBrk="1" fontAlgn="base" hangingPunct="1">
              <a:spcBef>
                <a:spcPct val="20000"/>
              </a:spcBef>
              <a:spcAft>
                <a:spcPct val="0"/>
              </a:spcAft>
              <a:buClr>
                <a:srgbClr val="000000"/>
              </a:buClr>
              <a:buFont typeface="Wingdings" pitchFamily="2" charset="2"/>
              <a:buChar char="§"/>
              <a:defRPr sz="2000">
                <a:solidFill>
                  <a:srgbClr val="000000"/>
                </a:solidFill>
                <a:latin typeface="+mn-lt"/>
              </a:defRPr>
            </a:lvl8pPr>
            <a:lvl9pPr marL="3886200" indent="-228600" algn="l" rtl="0" eaLnBrk="1" fontAlgn="base" hangingPunct="1">
              <a:spcBef>
                <a:spcPct val="20000"/>
              </a:spcBef>
              <a:spcAft>
                <a:spcPct val="0"/>
              </a:spcAft>
              <a:buClr>
                <a:srgbClr val="000000"/>
              </a:buClr>
              <a:buFont typeface="Wingdings" pitchFamily="2" charset="2"/>
              <a:buChar char="§"/>
              <a:defRPr sz="2000">
                <a:solidFill>
                  <a:srgbClr val="000000"/>
                </a:solidFill>
                <a:latin typeface="+mn-lt"/>
              </a:defRPr>
            </a:lvl9pPr>
          </a:lstStyle>
          <a:p>
            <a:pPr algn="l"/>
            <a:r>
              <a:rPr lang="en-US" sz="2000" kern="0" dirty="0" err="1">
                <a:latin typeface="Lato" panose="020B0604020202020204" charset="0"/>
              </a:rPr>
              <a:t>data_object</a:t>
            </a:r>
            <a:r>
              <a:rPr lang="en-US" sz="2000" kern="0" dirty="0">
                <a:latin typeface="Lato" panose="020B0604020202020204" charset="0"/>
              </a:rPr>
              <a:t> %&gt;%</a:t>
            </a:r>
          </a:p>
          <a:p>
            <a:pPr algn="l"/>
            <a:r>
              <a:rPr lang="en-US" sz="2000" kern="0" dirty="0">
                <a:latin typeface="Lato" panose="020B0604020202020204" charset="0"/>
              </a:rPr>
              <a:t>	function( </a:t>
            </a:r>
            <a:r>
              <a:rPr lang="en-US" sz="2000" kern="0" dirty="0" err="1">
                <a:latin typeface="Lato" panose="020B0604020202020204" charset="0"/>
              </a:rPr>
              <a:t>other_arguments</a:t>
            </a:r>
            <a:r>
              <a:rPr lang="en-US" sz="2000" kern="0" dirty="0">
                <a:latin typeface="Lato" panose="020B0604020202020204" charset="0"/>
              </a:rPr>
              <a:t>, … )</a:t>
            </a:r>
          </a:p>
        </p:txBody>
      </p:sp>
      <p:sp>
        <p:nvSpPr>
          <p:cNvPr id="7" name="Content Placeholder 2"/>
          <p:cNvSpPr txBox="1">
            <a:spLocks/>
          </p:cNvSpPr>
          <p:nvPr/>
        </p:nvSpPr>
        <p:spPr bwMode="auto">
          <a:xfrm>
            <a:off x="2596932" y="2912570"/>
            <a:ext cx="7731234" cy="1132489"/>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marL="0" indent="0" algn="ctr" rtl="0" eaLnBrk="1" fontAlgn="base" hangingPunct="1">
              <a:lnSpc>
                <a:spcPct val="125000"/>
              </a:lnSpc>
              <a:spcBef>
                <a:spcPts val="0"/>
              </a:spcBef>
              <a:spcAft>
                <a:spcPts val="0"/>
              </a:spcAft>
              <a:buClr>
                <a:srgbClr val="000000"/>
              </a:buClr>
              <a:buFont typeface="Wingdings" pitchFamily="2" charset="2"/>
              <a:buNone/>
              <a:defRPr sz="2500" i="0">
                <a:solidFill>
                  <a:srgbClr val="000000"/>
                </a:solidFill>
                <a:latin typeface="Raleway" panose="020B0003030101060003" pitchFamily="34" charset="0"/>
                <a:ea typeface="+mn-ea"/>
                <a:cs typeface="+mn-cs"/>
              </a:defRPr>
            </a:lvl1pPr>
            <a:lvl2pPr marL="742950" indent="-285750" algn="l" rtl="0" eaLnBrk="1" fontAlgn="base" hangingPunct="1">
              <a:spcBef>
                <a:spcPts val="0"/>
              </a:spcBef>
              <a:spcAft>
                <a:spcPts val="600"/>
              </a:spcAft>
              <a:buClr>
                <a:srgbClr val="000000"/>
              </a:buClr>
              <a:buFont typeface="Wingdings" pitchFamily="2" charset="2"/>
              <a:buChar char="§"/>
              <a:defRPr sz="2400" i="0">
                <a:solidFill>
                  <a:srgbClr val="000000"/>
                </a:solidFill>
                <a:latin typeface="Raleway" panose="020B0003030101060003" pitchFamily="34" charset="0"/>
              </a:defRPr>
            </a:lvl2pPr>
            <a:lvl3pPr marL="1143000" indent="-228600" algn="l" rtl="0" eaLnBrk="1" fontAlgn="base" hangingPunct="1">
              <a:spcBef>
                <a:spcPts val="0"/>
              </a:spcBef>
              <a:spcAft>
                <a:spcPts val="600"/>
              </a:spcAft>
              <a:buClr>
                <a:srgbClr val="000000"/>
              </a:buClr>
              <a:buFont typeface="Wingdings" pitchFamily="2" charset="2"/>
              <a:buChar char="§"/>
              <a:defRPr sz="2000" i="0">
                <a:solidFill>
                  <a:srgbClr val="000000"/>
                </a:solidFill>
                <a:latin typeface="Raleway" panose="020B0003030101060003" pitchFamily="34" charset="0"/>
              </a:defRPr>
            </a:lvl3pPr>
            <a:lvl4pPr marL="1600200" indent="-228600" algn="l" rtl="0" eaLnBrk="1" fontAlgn="base" hangingPunct="1">
              <a:spcBef>
                <a:spcPts val="0"/>
              </a:spcBef>
              <a:spcAft>
                <a:spcPts val="600"/>
              </a:spcAft>
              <a:buClr>
                <a:srgbClr val="000000"/>
              </a:buClr>
              <a:buFont typeface="Wingdings" pitchFamily="2" charset="2"/>
              <a:buChar char="§"/>
              <a:defRPr sz="1800" i="0">
                <a:solidFill>
                  <a:srgbClr val="000000"/>
                </a:solidFill>
                <a:latin typeface="Raleway" panose="020B0003030101060003" pitchFamily="34" charset="0"/>
              </a:defRPr>
            </a:lvl4pPr>
            <a:lvl5pPr marL="1828800" indent="0" algn="l" rtl="0" eaLnBrk="1" fontAlgn="base" hangingPunct="1">
              <a:spcBef>
                <a:spcPts val="0"/>
              </a:spcBef>
              <a:spcAft>
                <a:spcPts val="600"/>
              </a:spcAft>
              <a:buClr>
                <a:srgbClr val="000000"/>
              </a:buClr>
              <a:buFont typeface="Wingdings" pitchFamily="2" charset="2"/>
              <a:buNone/>
              <a:defRPr sz="1800" i="0">
                <a:solidFill>
                  <a:srgbClr val="000000"/>
                </a:solidFill>
                <a:latin typeface="Raleway" panose="020B0003030101060003" pitchFamily="34" charset="0"/>
              </a:defRPr>
            </a:lvl5pPr>
            <a:lvl6pPr marL="2514600" indent="-228600" algn="l" rtl="0" eaLnBrk="1" fontAlgn="base" hangingPunct="1">
              <a:spcBef>
                <a:spcPct val="20000"/>
              </a:spcBef>
              <a:spcAft>
                <a:spcPct val="0"/>
              </a:spcAft>
              <a:buClr>
                <a:srgbClr val="000000"/>
              </a:buClr>
              <a:buFont typeface="Wingdings" pitchFamily="2" charset="2"/>
              <a:buChar char="§"/>
              <a:defRPr sz="2000">
                <a:solidFill>
                  <a:srgbClr val="000000"/>
                </a:solidFill>
                <a:latin typeface="+mn-lt"/>
              </a:defRPr>
            </a:lvl6pPr>
            <a:lvl7pPr marL="2971800" indent="-228600" algn="l" rtl="0" eaLnBrk="1" fontAlgn="base" hangingPunct="1">
              <a:spcBef>
                <a:spcPct val="20000"/>
              </a:spcBef>
              <a:spcAft>
                <a:spcPct val="0"/>
              </a:spcAft>
              <a:buClr>
                <a:srgbClr val="000000"/>
              </a:buClr>
              <a:buFont typeface="Wingdings" pitchFamily="2" charset="2"/>
              <a:buChar char="§"/>
              <a:defRPr sz="2000">
                <a:solidFill>
                  <a:srgbClr val="000000"/>
                </a:solidFill>
                <a:latin typeface="+mn-lt"/>
              </a:defRPr>
            </a:lvl7pPr>
            <a:lvl8pPr marL="3429000" indent="-228600" algn="l" rtl="0" eaLnBrk="1" fontAlgn="base" hangingPunct="1">
              <a:spcBef>
                <a:spcPct val="20000"/>
              </a:spcBef>
              <a:spcAft>
                <a:spcPct val="0"/>
              </a:spcAft>
              <a:buClr>
                <a:srgbClr val="000000"/>
              </a:buClr>
              <a:buFont typeface="Wingdings" pitchFamily="2" charset="2"/>
              <a:buChar char="§"/>
              <a:defRPr sz="2000">
                <a:solidFill>
                  <a:srgbClr val="000000"/>
                </a:solidFill>
                <a:latin typeface="+mn-lt"/>
              </a:defRPr>
            </a:lvl8pPr>
            <a:lvl9pPr marL="3886200" indent="-228600" algn="l" rtl="0" eaLnBrk="1" fontAlgn="base" hangingPunct="1">
              <a:spcBef>
                <a:spcPct val="20000"/>
              </a:spcBef>
              <a:spcAft>
                <a:spcPct val="0"/>
              </a:spcAft>
              <a:buClr>
                <a:srgbClr val="000000"/>
              </a:buClr>
              <a:buFont typeface="Wingdings" pitchFamily="2" charset="2"/>
              <a:buChar char="§"/>
              <a:defRPr sz="2000">
                <a:solidFill>
                  <a:srgbClr val="000000"/>
                </a:solidFill>
                <a:latin typeface="+mn-lt"/>
              </a:defRPr>
            </a:lvl9pPr>
          </a:lstStyle>
          <a:p>
            <a:pPr algn="l"/>
            <a:r>
              <a:rPr lang="en-US" sz="2000" kern="0" dirty="0">
                <a:latin typeface="Lato" panose="020B0604020202020204" charset="0"/>
              </a:rPr>
              <a:t>	function( </a:t>
            </a:r>
            <a:r>
              <a:rPr lang="en-US" sz="2000" kern="0" dirty="0" err="1">
                <a:latin typeface="Lato" panose="020B0604020202020204" charset="0"/>
              </a:rPr>
              <a:t>data_object</a:t>
            </a:r>
            <a:r>
              <a:rPr lang="en-US" sz="2000" kern="0" dirty="0">
                <a:latin typeface="Lato" panose="020B0604020202020204" charset="0"/>
              </a:rPr>
              <a:t>, </a:t>
            </a:r>
            <a:r>
              <a:rPr lang="en-US" sz="2000" kern="0" dirty="0" err="1">
                <a:latin typeface="Lato" panose="020B0604020202020204" charset="0"/>
              </a:rPr>
              <a:t>other_arguments</a:t>
            </a:r>
            <a:r>
              <a:rPr lang="en-US" sz="2000" kern="0" dirty="0">
                <a:latin typeface="Lato" panose="020B0604020202020204" charset="0"/>
              </a:rPr>
              <a:t>, … )</a:t>
            </a:r>
          </a:p>
        </p:txBody>
      </p:sp>
      <p:sp>
        <p:nvSpPr>
          <p:cNvPr id="8" name="Content Placeholder 2"/>
          <p:cNvSpPr txBox="1">
            <a:spLocks/>
          </p:cNvSpPr>
          <p:nvPr/>
        </p:nvSpPr>
        <p:spPr bwMode="auto">
          <a:xfrm>
            <a:off x="2133600" y="3885822"/>
            <a:ext cx="7731234" cy="533779"/>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marL="0" indent="0" algn="ctr" rtl="0" eaLnBrk="1" fontAlgn="base" hangingPunct="1">
              <a:lnSpc>
                <a:spcPct val="125000"/>
              </a:lnSpc>
              <a:spcBef>
                <a:spcPts val="0"/>
              </a:spcBef>
              <a:spcAft>
                <a:spcPts val="0"/>
              </a:spcAft>
              <a:buClr>
                <a:srgbClr val="000000"/>
              </a:buClr>
              <a:buFont typeface="Wingdings" pitchFamily="2" charset="2"/>
              <a:buNone/>
              <a:defRPr sz="2500" i="0">
                <a:solidFill>
                  <a:srgbClr val="000000"/>
                </a:solidFill>
                <a:latin typeface="Raleway" panose="020B0003030101060003" pitchFamily="34" charset="0"/>
                <a:ea typeface="+mn-ea"/>
                <a:cs typeface="+mn-cs"/>
              </a:defRPr>
            </a:lvl1pPr>
            <a:lvl2pPr marL="742950" indent="-285750" algn="l" rtl="0" eaLnBrk="1" fontAlgn="base" hangingPunct="1">
              <a:spcBef>
                <a:spcPts val="0"/>
              </a:spcBef>
              <a:spcAft>
                <a:spcPts val="600"/>
              </a:spcAft>
              <a:buClr>
                <a:srgbClr val="000000"/>
              </a:buClr>
              <a:buFont typeface="Wingdings" pitchFamily="2" charset="2"/>
              <a:buChar char="§"/>
              <a:defRPr sz="2400" i="0">
                <a:solidFill>
                  <a:srgbClr val="000000"/>
                </a:solidFill>
                <a:latin typeface="Raleway" panose="020B0003030101060003" pitchFamily="34" charset="0"/>
              </a:defRPr>
            </a:lvl2pPr>
            <a:lvl3pPr marL="1143000" indent="-228600" algn="l" rtl="0" eaLnBrk="1" fontAlgn="base" hangingPunct="1">
              <a:spcBef>
                <a:spcPts val="0"/>
              </a:spcBef>
              <a:spcAft>
                <a:spcPts val="600"/>
              </a:spcAft>
              <a:buClr>
                <a:srgbClr val="000000"/>
              </a:buClr>
              <a:buFont typeface="Wingdings" pitchFamily="2" charset="2"/>
              <a:buChar char="§"/>
              <a:defRPr sz="2000" i="0">
                <a:solidFill>
                  <a:srgbClr val="000000"/>
                </a:solidFill>
                <a:latin typeface="Raleway" panose="020B0003030101060003" pitchFamily="34" charset="0"/>
              </a:defRPr>
            </a:lvl3pPr>
            <a:lvl4pPr marL="1600200" indent="-228600" algn="l" rtl="0" eaLnBrk="1" fontAlgn="base" hangingPunct="1">
              <a:spcBef>
                <a:spcPts val="0"/>
              </a:spcBef>
              <a:spcAft>
                <a:spcPts val="600"/>
              </a:spcAft>
              <a:buClr>
                <a:srgbClr val="000000"/>
              </a:buClr>
              <a:buFont typeface="Wingdings" pitchFamily="2" charset="2"/>
              <a:buChar char="§"/>
              <a:defRPr sz="1800" i="0">
                <a:solidFill>
                  <a:srgbClr val="000000"/>
                </a:solidFill>
                <a:latin typeface="Raleway" panose="020B0003030101060003" pitchFamily="34" charset="0"/>
              </a:defRPr>
            </a:lvl4pPr>
            <a:lvl5pPr marL="1828800" indent="0" algn="l" rtl="0" eaLnBrk="1" fontAlgn="base" hangingPunct="1">
              <a:spcBef>
                <a:spcPts val="0"/>
              </a:spcBef>
              <a:spcAft>
                <a:spcPts val="600"/>
              </a:spcAft>
              <a:buClr>
                <a:srgbClr val="000000"/>
              </a:buClr>
              <a:buFont typeface="Wingdings" pitchFamily="2" charset="2"/>
              <a:buNone/>
              <a:defRPr sz="1800" i="0">
                <a:solidFill>
                  <a:srgbClr val="000000"/>
                </a:solidFill>
                <a:latin typeface="Raleway" panose="020B0003030101060003" pitchFamily="34" charset="0"/>
              </a:defRPr>
            </a:lvl5pPr>
            <a:lvl6pPr marL="2514600" indent="-228600" algn="l" rtl="0" eaLnBrk="1" fontAlgn="base" hangingPunct="1">
              <a:spcBef>
                <a:spcPct val="20000"/>
              </a:spcBef>
              <a:spcAft>
                <a:spcPct val="0"/>
              </a:spcAft>
              <a:buClr>
                <a:srgbClr val="000000"/>
              </a:buClr>
              <a:buFont typeface="Wingdings" pitchFamily="2" charset="2"/>
              <a:buChar char="§"/>
              <a:defRPr sz="2000">
                <a:solidFill>
                  <a:srgbClr val="000000"/>
                </a:solidFill>
                <a:latin typeface="+mn-lt"/>
              </a:defRPr>
            </a:lvl6pPr>
            <a:lvl7pPr marL="2971800" indent="-228600" algn="l" rtl="0" eaLnBrk="1" fontAlgn="base" hangingPunct="1">
              <a:spcBef>
                <a:spcPct val="20000"/>
              </a:spcBef>
              <a:spcAft>
                <a:spcPct val="0"/>
              </a:spcAft>
              <a:buClr>
                <a:srgbClr val="000000"/>
              </a:buClr>
              <a:buFont typeface="Wingdings" pitchFamily="2" charset="2"/>
              <a:buChar char="§"/>
              <a:defRPr sz="2000">
                <a:solidFill>
                  <a:srgbClr val="000000"/>
                </a:solidFill>
                <a:latin typeface="+mn-lt"/>
              </a:defRPr>
            </a:lvl7pPr>
            <a:lvl8pPr marL="3429000" indent="-228600" algn="l" rtl="0" eaLnBrk="1" fontAlgn="base" hangingPunct="1">
              <a:spcBef>
                <a:spcPct val="20000"/>
              </a:spcBef>
              <a:spcAft>
                <a:spcPct val="0"/>
              </a:spcAft>
              <a:buClr>
                <a:srgbClr val="000000"/>
              </a:buClr>
              <a:buFont typeface="Wingdings" pitchFamily="2" charset="2"/>
              <a:buChar char="§"/>
              <a:defRPr sz="2000">
                <a:solidFill>
                  <a:srgbClr val="000000"/>
                </a:solidFill>
                <a:latin typeface="+mn-lt"/>
              </a:defRPr>
            </a:lvl8pPr>
            <a:lvl9pPr marL="3886200" indent="-228600" algn="l" rtl="0" eaLnBrk="1" fontAlgn="base" hangingPunct="1">
              <a:spcBef>
                <a:spcPct val="20000"/>
              </a:spcBef>
              <a:spcAft>
                <a:spcPct val="0"/>
              </a:spcAft>
              <a:buClr>
                <a:srgbClr val="000000"/>
              </a:buClr>
              <a:buFont typeface="Wingdings" pitchFamily="2" charset="2"/>
              <a:buChar char="§"/>
              <a:defRPr sz="2000">
                <a:solidFill>
                  <a:srgbClr val="000000"/>
                </a:solidFill>
                <a:latin typeface="+mn-lt"/>
              </a:defRPr>
            </a:lvl9pPr>
          </a:lstStyle>
          <a:p>
            <a:r>
              <a:rPr lang="en-US" sz="2000" kern="0" dirty="0"/>
              <a:t>becomes</a:t>
            </a:r>
          </a:p>
        </p:txBody>
      </p:sp>
    </p:spTree>
    <p:extLst>
      <p:ext uri="{BB962C8B-B14F-4D97-AF65-F5344CB8AC3E}">
        <p14:creationId xmlns:p14="http://schemas.microsoft.com/office/powerpoint/2010/main" val="30974211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1886" y="162581"/>
            <a:ext cx="10199914" cy="461665"/>
          </a:xfrm>
        </p:spPr>
        <p:txBody>
          <a:bodyPr/>
          <a:lstStyle/>
          <a:p>
            <a:r>
              <a:rPr lang="en-US" dirty="0"/>
              <a:t>Nested parenthesis are difficult to read</a:t>
            </a:r>
          </a:p>
        </p:txBody>
      </p:sp>
      <p:sp>
        <p:nvSpPr>
          <p:cNvPr id="4" name="Slide Number Placeholder 3"/>
          <p:cNvSpPr>
            <a:spLocks noGrp="1"/>
          </p:cNvSpPr>
          <p:nvPr>
            <p:ph type="sldNum" sz="quarter" idx="4"/>
          </p:nvPr>
        </p:nvSpPr>
        <p:spPr/>
        <p:txBody>
          <a:bodyPr/>
          <a:lstStyle/>
          <a:p>
            <a:fld id="{BAB60FF9-C0B8-43F3-9D3C-DA8285A02D4E}" type="slidenum">
              <a:rPr lang="en-US" smtClean="0"/>
              <a:pPr/>
              <a:t>45</a:t>
            </a:fld>
            <a:endParaRPr lang="en-US" dirty="0"/>
          </a:p>
        </p:txBody>
      </p:sp>
      <p:sp>
        <p:nvSpPr>
          <p:cNvPr id="6" name="Content Placeholder 2"/>
          <p:cNvSpPr txBox="1">
            <a:spLocks/>
          </p:cNvSpPr>
          <p:nvPr/>
        </p:nvSpPr>
        <p:spPr bwMode="auto">
          <a:xfrm>
            <a:off x="1600200" y="2057401"/>
            <a:ext cx="9372600" cy="1132489"/>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marL="0" indent="0" algn="ctr" rtl="0" eaLnBrk="1" fontAlgn="base" hangingPunct="1">
              <a:lnSpc>
                <a:spcPct val="125000"/>
              </a:lnSpc>
              <a:spcBef>
                <a:spcPts val="0"/>
              </a:spcBef>
              <a:spcAft>
                <a:spcPts val="0"/>
              </a:spcAft>
              <a:buClr>
                <a:srgbClr val="000000"/>
              </a:buClr>
              <a:buFont typeface="Wingdings" pitchFamily="2" charset="2"/>
              <a:buNone/>
              <a:defRPr sz="2500" i="0">
                <a:solidFill>
                  <a:srgbClr val="000000"/>
                </a:solidFill>
                <a:latin typeface="Raleway" panose="020B0003030101060003" pitchFamily="34" charset="0"/>
                <a:ea typeface="+mn-ea"/>
                <a:cs typeface="+mn-cs"/>
              </a:defRPr>
            </a:lvl1pPr>
            <a:lvl2pPr marL="742950" indent="-285750" algn="l" rtl="0" eaLnBrk="1" fontAlgn="base" hangingPunct="1">
              <a:spcBef>
                <a:spcPts val="0"/>
              </a:spcBef>
              <a:spcAft>
                <a:spcPts val="600"/>
              </a:spcAft>
              <a:buClr>
                <a:srgbClr val="000000"/>
              </a:buClr>
              <a:buFont typeface="Wingdings" pitchFamily="2" charset="2"/>
              <a:buChar char="§"/>
              <a:defRPr sz="2400" i="0">
                <a:solidFill>
                  <a:srgbClr val="000000"/>
                </a:solidFill>
                <a:latin typeface="Raleway" panose="020B0003030101060003" pitchFamily="34" charset="0"/>
              </a:defRPr>
            </a:lvl2pPr>
            <a:lvl3pPr marL="1143000" indent="-228600" algn="l" rtl="0" eaLnBrk="1" fontAlgn="base" hangingPunct="1">
              <a:spcBef>
                <a:spcPts val="0"/>
              </a:spcBef>
              <a:spcAft>
                <a:spcPts val="600"/>
              </a:spcAft>
              <a:buClr>
                <a:srgbClr val="000000"/>
              </a:buClr>
              <a:buFont typeface="Wingdings" pitchFamily="2" charset="2"/>
              <a:buChar char="§"/>
              <a:defRPr sz="2000" i="0">
                <a:solidFill>
                  <a:srgbClr val="000000"/>
                </a:solidFill>
                <a:latin typeface="Raleway" panose="020B0003030101060003" pitchFamily="34" charset="0"/>
              </a:defRPr>
            </a:lvl3pPr>
            <a:lvl4pPr marL="1600200" indent="-228600" algn="l" rtl="0" eaLnBrk="1" fontAlgn="base" hangingPunct="1">
              <a:spcBef>
                <a:spcPts val="0"/>
              </a:spcBef>
              <a:spcAft>
                <a:spcPts val="600"/>
              </a:spcAft>
              <a:buClr>
                <a:srgbClr val="000000"/>
              </a:buClr>
              <a:buFont typeface="Wingdings" pitchFamily="2" charset="2"/>
              <a:buChar char="§"/>
              <a:defRPr sz="1800" i="0">
                <a:solidFill>
                  <a:srgbClr val="000000"/>
                </a:solidFill>
                <a:latin typeface="Raleway" panose="020B0003030101060003" pitchFamily="34" charset="0"/>
              </a:defRPr>
            </a:lvl4pPr>
            <a:lvl5pPr marL="1828800" indent="0" algn="l" rtl="0" eaLnBrk="1" fontAlgn="base" hangingPunct="1">
              <a:spcBef>
                <a:spcPts val="0"/>
              </a:spcBef>
              <a:spcAft>
                <a:spcPts val="600"/>
              </a:spcAft>
              <a:buClr>
                <a:srgbClr val="000000"/>
              </a:buClr>
              <a:buFont typeface="Wingdings" pitchFamily="2" charset="2"/>
              <a:buNone/>
              <a:defRPr sz="1800" i="0">
                <a:solidFill>
                  <a:srgbClr val="000000"/>
                </a:solidFill>
                <a:latin typeface="Raleway" panose="020B0003030101060003" pitchFamily="34" charset="0"/>
              </a:defRPr>
            </a:lvl5pPr>
            <a:lvl6pPr marL="2514600" indent="-228600" algn="l" rtl="0" eaLnBrk="1" fontAlgn="base" hangingPunct="1">
              <a:spcBef>
                <a:spcPct val="20000"/>
              </a:spcBef>
              <a:spcAft>
                <a:spcPct val="0"/>
              </a:spcAft>
              <a:buClr>
                <a:srgbClr val="000000"/>
              </a:buClr>
              <a:buFont typeface="Wingdings" pitchFamily="2" charset="2"/>
              <a:buChar char="§"/>
              <a:defRPr sz="2000">
                <a:solidFill>
                  <a:srgbClr val="000000"/>
                </a:solidFill>
                <a:latin typeface="+mn-lt"/>
              </a:defRPr>
            </a:lvl6pPr>
            <a:lvl7pPr marL="2971800" indent="-228600" algn="l" rtl="0" eaLnBrk="1" fontAlgn="base" hangingPunct="1">
              <a:spcBef>
                <a:spcPct val="20000"/>
              </a:spcBef>
              <a:spcAft>
                <a:spcPct val="0"/>
              </a:spcAft>
              <a:buClr>
                <a:srgbClr val="000000"/>
              </a:buClr>
              <a:buFont typeface="Wingdings" pitchFamily="2" charset="2"/>
              <a:buChar char="§"/>
              <a:defRPr sz="2000">
                <a:solidFill>
                  <a:srgbClr val="000000"/>
                </a:solidFill>
                <a:latin typeface="+mn-lt"/>
              </a:defRPr>
            </a:lvl7pPr>
            <a:lvl8pPr marL="3429000" indent="-228600" algn="l" rtl="0" eaLnBrk="1" fontAlgn="base" hangingPunct="1">
              <a:spcBef>
                <a:spcPct val="20000"/>
              </a:spcBef>
              <a:spcAft>
                <a:spcPct val="0"/>
              </a:spcAft>
              <a:buClr>
                <a:srgbClr val="000000"/>
              </a:buClr>
              <a:buFont typeface="Wingdings" pitchFamily="2" charset="2"/>
              <a:buChar char="§"/>
              <a:defRPr sz="2000">
                <a:solidFill>
                  <a:srgbClr val="000000"/>
                </a:solidFill>
                <a:latin typeface="+mn-lt"/>
              </a:defRPr>
            </a:lvl8pPr>
            <a:lvl9pPr marL="3886200" indent="-228600" algn="l" rtl="0" eaLnBrk="1" fontAlgn="base" hangingPunct="1">
              <a:spcBef>
                <a:spcPct val="20000"/>
              </a:spcBef>
              <a:spcAft>
                <a:spcPct val="0"/>
              </a:spcAft>
              <a:buClr>
                <a:srgbClr val="000000"/>
              </a:buClr>
              <a:buFont typeface="Wingdings" pitchFamily="2" charset="2"/>
              <a:buChar char="§"/>
              <a:defRPr sz="2000">
                <a:solidFill>
                  <a:srgbClr val="000000"/>
                </a:solidFill>
                <a:latin typeface="+mn-lt"/>
              </a:defRPr>
            </a:lvl9pPr>
          </a:lstStyle>
          <a:p>
            <a:pPr algn="l"/>
            <a:endParaRPr lang="en-US" sz="2200" kern="0" dirty="0">
              <a:latin typeface="Lato" panose="020B0604020202020204" charset="0"/>
            </a:endParaRPr>
          </a:p>
          <a:p>
            <a:pPr algn="l"/>
            <a:r>
              <a:rPr lang="en-US" sz="2200" kern="0" dirty="0" err="1">
                <a:latin typeface="Lato" panose="020B0604020202020204" charset="0"/>
              </a:rPr>
              <a:t>bop_on</a:t>
            </a:r>
            <a:r>
              <a:rPr lang="en-US" sz="2200" kern="0" dirty="0">
                <a:latin typeface="Lato" panose="020B0604020202020204" charset="0"/>
              </a:rPr>
              <a:t>(</a:t>
            </a:r>
            <a:r>
              <a:rPr lang="en-US" sz="2200" kern="0" dirty="0" err="1">
                <a:latin typeface="Lato" panose="020B0604020202020204" charset="0"/>
              </a:rPr>
              <a:t>scoop_up</a:t>
            </a:r>
            <a:r>
              <a:rPr lang="en-US" sz="2200" kern="0" dirty="0">
                <a:latin typeface="Lato" panose="020B0604020202020204" charset="0"/>
              </a:rPr>
              <a:t>(</a:t>
            </a:r>
            <a:r>
              <a:rPr lang="en-US" sz="2200" kern="0" dirty="0" err="1">
                <a:latin typeface="Lato" panose="020B0604020202020204" charset="0"/>
              </a:rPr>
              <a:t>hop_through</a:t>
            </a:r>
            <a:r>
              <a:rPr lang="en-US" sz="2200" kern="0" dirty="0">
                <a:latin typeface="Lato" panose="020B0604020202020204" charset="0"/>
              </a:rPr>
              <a:t>(</a:t>
            </a:r>
            <a:r>
              <a:rPr lang="en-US" sz="2200" kern="0" dirty="0" err="1">
                <a:latin typeface="Lato" panose="020B0604020202020204" charset="0"/>
              </a:rPr>
              <a:t>little_bunny</a:t>
            </a:r>
            <a:r>
              <a:rPr lang="en-US" sz="2200" kern="0" dirty="0">
                <a:latin typeface="Lato" panose="020B0604020202020204" charset="0"/>
              </a:rPr>
              <a:t>, forest), field mice), head)</a:t>
            </a:r>
          </a:p>
        </p:txBody>
      </p:sp>
    </p:spTree>
    <p:extLst>
      <p:ext uri="{BB962C8B-B14F-4D97-AF65-F5344CB8AC3E}">
        <p14:creationId xmlns:p14="http://schemas.microsoft.com/office/powerpoint/2010/main" val="374317296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902" y="162580"/>
            <a:ext cx="10255898" cy="523220"/>
          </a:xfrm>
        </p:spPr>
        <p:txBody>
          <a:bodyPr/>
          <a:lstStyle/>
          <a:p>
            <a:r>
              <a:rPr lang="en-US" dirty="0"/>
              <a:t>White space makes it a little easier to read</a:t>
            </a:r>
          </a:p>
        </p:txBody>
      </p:sp>
      <p:sp>
        <p:nvSpPr>
          <p:cNvPr id="4" name="Slide Number Placeholder 3"/>
          <p:cNvSpPr>
            <a:spLocks noGrp="1"/>
          </p:cNvSpPr>
          <p:nvPr>
            <p:ph type="sldNum" sz="quarter" idx="4"/>
          </p:nvPr>
        </p:nvSpPr>
        <p:spPr/>
        <p:txBody>
          <a:bodyPr/>
          <a:lstStyle/>
          <a:p>
            <a:fld id="{BAB60FF9-C0B8-43F3-9D3C-DA8285A02D4E}" type="slidenum">
              <a:rPr lang="en-US" smtClean="0"/>
              <a:pPr/>
              <a:t>46</a:t>
            </a:fld>
            <a:endParaRPr lang="en-US" dirty="0"/>
          </a:p>
        </p:txBody>
      </p:sp>
      <p:sp>
        <p:nvSpPr>
          <p:cNvPr id="6" name="Content Placeholder 2"/>
          <p:cNvSpPr txBox="1">
            <a:spLocks/>
          </p:cNvSpPr>
          <p:nvPr/>
        </p:nvSpPr>
        <p:spPr bwMode="auto">
          <a:xfrm>
            <a:off x="2356338" y="1447800"/>
            <a:ext cx="8305800" cy="44958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marL="0" indent="0" algn="ctr" rtl="0" eaLnBrk="1" fontAlgn="base" hangingPunct="1">
              <a:lnSpc>
                <a:spcPct val="125000"/>
              </a:lnSpc>
              <a:spcBef>
                <a:spcPts val="0"/>
              </a:spcBef>
              <a:spcAft>
                <a:spcPts val="0"/>
              </a:spcAft>
              <a:buClr>
                <a:srgbClr val="000000"/>
              </a:buClr>
              <a:buFont typeface="Wingdings" pitchFamily="2" charset="2"/>
              <a:buNone/>
              <a:defRPr sz="2500" i="0">
                <a:solidFill>
                  <a:srgbClr val="000000"/>
                </a:solidFill>
                <a:latin typeface="Raleway" panose="020B0003030101060003" pitchFamily="34" charset="0"/>
                <a:ea typeface="+mn-ea"/>
                <a:cs typeface="+mn-cs"/>
              </a:defRPr>
            </a:lvl1pPr>
            <a:lvl2pPr marL="742950" indent="-285750" algn="l" rtl="0" eaLnBrk="1" fontAlgn="base" hangingPunct="1">
              <a:spcBef>
                <a:spcPts val="0"/>
              </a:spcBef>
              <a:spcAft>
                <a:spcPts val="600"/>
              </a:spcAft>
              <a:buClr>
                <a:srgbClr val="000000"/>
              </a:buClr>
              <a:buFont typeface="Wingdings" pitchFamily="2" charset="2"/>
              <a:buChar char="§"/>
              <a:defRPr sz="2400" i="0">
                <a:solidFill>
                  <a:srgbClr val="000000"/>
                </a:solidFill>
                <a:latin typeface="Raleway" panose="020B0003030101060003" pitchFamily="34" charset="0"/>
              </a:defRPr>
            </a:lvl2pPr>
            <a:lvl3pPr marL="1143000" indent="-228600" algn="l" rtl="0" eaLnBrk="1" fontAlgn="base" hangingPunct="1">
              <a:spcBef>
                <a:spcPts val="0"/>
              </a:spcBef>
              <a:spcAft>
                <a:spcPts val="600"/>
              </a:spcAft>
              <a:buClr>
                <a:srgbClr val="000000"/>
              </a:buClr>
              <a:buFont typeface="Wingdings" pitchFamily="2" charset="2"/>
              <a:buChar char="§"/>
              <a:defRPr sz="2000" i="0">
                <a:solidFill>
                  <a:srgbClr val="000000"/>
                </a:solidFill>
                <a:latin typeface="Raleway" panose="020B0003030101060003" pitchFamily="34" charset="0"/>
              </a:defRPr>
            </a:lvl3pPr>
            <a:lvl4pPr marL="1600200" indent="-228600" algn="l" rtl="0" eaLnBrk="1" fontAlgn="base" hangingPunct="1">
              <a:spcBef>
                <a:spcPts val="0"/>
              </a:spcBef>
              <a:spcAft>
                <a:spcPts val="600"/>
              </a:spcAft>
              <a:buClr>
                <a:srgbClr val="000000"/>
              </a:buClr>
              <a:buFont typeface="Wingdings" pitchFamily="2" charset="2"/>
              <a:buChar char="§"/>
              <a:defRPr sz="1800" i="0">
                <a:solidFill>
                  <a:srgbClr val="000000"/>
                </a:solidFill>
                <a:latin typeface="Raleway" panose="020B0003030101060003" pitchFamily="34" charset="0"/>
              </a:defRPr>
            </a:lvl4pPr>
            <a:lvl5pPr marL="1828800" indent="0" algn="l" rtl="0" eaLnBrk="1" fontAlgn="base" hangingPunct="1">
              <a:spcBef>
                <a:spcPts val="0"/>
              </a:spcBef>
              <a:spcAft>
                <a:spcPts val="600"/>
              </a:spcAft>
              <a:buClr>
                <a:srgbClr val="000000"/>
              </a:buClr>
              <a:buFont typeface="Wingdings" pitchFamily="2" charset="2"/>
              <a:buNone/>
              <a:defRPr sz="1800" i="0">
                <a:solidFill>
                  <a:srgbClr val="000000"/>
                </a:solidFill>
                <a:latin typeface="Raleway" panose="020B0003030101060003" pitchFamily="34" charset="0"/>
              </a:defRPr>
            </a:lvl5pPr>
            <a:lvl6pPr marL="2514600" indent="-228600" algn="l" rtl="0" eaLnBrk="1" fontAlgn="base" hangingPunct="1">
              <a:spcBef>
                <a:spcPct val="20000"/>
              </a:spcBef>
              <a:spcAft>
                <a:spcPct val="0"/>
              </a:spcAft>
              <a:buClr>
                <a:srgbClr val="000000"/>
              </a:buClr>
              <a:buFont typeface="Wingdings" pitchFamily="2" charset="2"/>
              <a:buChar char="§"/>
              <a:defRPr sz="2000">
                <a:solidFill>
                  <a:srgbClr val="000000"/>
                </a:solidFill>
                <a:latin typeface="+mn-lt"/>
              </a:defRPr>
            </a:lvl6pPr>
            <a:lvl7pPr marL="2971800" indent="-228600" algn="l" rtl="0" eaLnBrk="1" fontAlgn="base" hangingPunct="1">
              <a:spcBef>
                <a:spcPct val="20000"/>
              </a:spcBef>
              <a:spcAft>
                <a:spcPct val="0"/>
              </a:spcAft>
              <a:buClr>
                <a:srgbClr val="000000"/>
              </a:buClr>
              <a:buFont typeface="Wingdings" pitchFamily="2" charset="2"/>
              <a:buChar char="§"/>
              <a:defRPr sz="2000">
                <a:solidFill>
                  <a:srgbClr val="000000"/>
                </a:solidFill>
                <a:latin typeface="+mn-lt"/>
              </a:defRPr>
            </a:lvl7pPr>
            <a:lvl8pPr marL="3429000" indent="-228600" algn="l" rtl="0" eaLnBrk="1" fontAlgn="base" hangingPunct="1">
              <a:spcBef>
                <a:spcPct val="20000"/>
              </a:spcBef>
              <a:spcAft>
                <a:spcPct val="0"/>
              </a:spcAft>
              <a:buClr>
                <a:srgbClr val="000000"/>
              </a:buClr>
              <a:buFont typeface="Wingdings" pitchFamily="2" charset="2"/>
              <a:buChar char="§"/>
              <a:defRPr sz="2000">
                <a:solidFill>
                  <a:srgbClr val="000000"/>
                </a:solidFill>
                <a:latin typeface="+mn-lt"/>
              </a:defRPr>
            </a:lvl8pPr>
            <a:lvl9pPr marL="3886200" indent="-228600" algn="l" rtl="0" eaLnBrk="1" fontAlgn="base" hangingPunct="1">
              <a:spcBef>
                <a:spcPct val="20000"/>
              </a:spcBef>
              <a:spcAft>
                <a:spcPct val="0"/>
              </a:spcAft>
              <a:buClr>
                <a:srgbClr val="000000"/>
              </a:buClr>
              <a:buFont typeface="Wingdings" pitchFamily="2" charset="2"/>
              <a:buChar char="§"/>
              <a:defRPr sz="2000">
                <a:solidFill>
                  <a:srgbClr val="000000"/>
                </a:solidFill>
                <a:latin typeface="+mn-lt"/>
              </a:defRPr>
            </a:lvl9pPr>
          </a:lstStyle>
          <a:p>
            <a:pPr algn="l"/>
            <a:r>
              <a:rPr lang="en-US" sz="2800" kern="0" dirty="0" err="1">
                <a:latin typeface="Lato" panose="020B0604020202020204" charset="0"/>
              </a:rPr>
              <a:t>bop_on</a:t>
            </a:r>
            <a:r>
              <a:rPr lang="en-US" sz="2800" kern="0" dirty="0">
                <a:latin typeface="Lato" panose="020B0604020202020204" charset="0"/>
              </a:rPr>
              <a:t>( </a:t>
            </a:r>
          </a:p>
          <a:p>
            <a:pPr algn="l"/>
            <a:r>
              <a:rPr lang="en-US" sz="2800" kern="0" dirty="0">
                <a:latin typeface="Lato" panose="020B0604020202020204" charset="0"/>
              </a:rPr>
              <a:t>	</a:t>
            </a:r>
            <a:r>
              <a:rPr lang="en-US" sz="2800" kern="0" dirty="0" err="1">
                <a:latin typeface="Lato" panose="020B0604020202020204" charset="0"/>
              </a:rPr>
              <a:t>scoop_up</a:t>
            </a:r>
            <a:r>
              <a:rPr lang="en-US" sz="2800" kern="0" dirty="0">
                <a:latin typeface="Lato" panose="020B0604020202020204" charset="0"/>
              </a:rPr>
              <a:t>(</a:t>
            </a:r>
          </a:p>
          <a:p>
            <a:pPr algn="l"/>
            <a:r>
              <a:rPr lang="en-US" sz="2800" kern="0" dirty="0">
                <a:latin typeface="Lato" panose="020B0604020202020204" charset="0"/>
              </a:rPr>
              <a:t>	</a:t>
            </a:r>
            <a:r>
              <a:rPr lang="en-US" sz="2800" kern="0" dirty="0" err="1">
                <a:latin typeface="Lato" panose="020B0604020202020204" charset="0"/>
              </a:rPr>
              <a:t>hop_through</a:t>
            </a:r>
            <a:r>
              <a:rPr lang="en-US" sz="2800" kern="0" dirty="0">
                <a:latin typeface="Lato" panose="020B0604020202020204" charset="0"/>
              </a:rPr>
              <a:t>( </a:t>
            </a:r>
            <a:r>
              <a:rPr lang="en-US" sz="2800" kern="0" dirty="0" err="1">
                <a:latin typeface="Lato" panose="020B0604020202020204" charset="0"/>
              </a:rPr>
              <a:t>little_bunny</a:t>
            </a:r>
            <a:r>
              <a:rPr lang="en-US" sz="2800" kern="0" dirty="0">
                <a:latin typeface="Lato" panose="020B0604020202020204" charset="0"/>
              </a:rPr>
              <a:t>, forest), field mice</a:t>
            </a:r>
          </a:p>
          <a:p>
            <a:pPr algn="l"/>
            <a:r>
              <a:rPr lang="en-US" sz="2800" kern="0" dirty="0">
                <a:latin typeface="Lato" panose="020B0604020202020204" charset="0"/>
              </a:rPr>
              <a:t>	), head</a:t>
            </a:r>
          </a:p>
          <a:p>
            <a:pPr algn="l"/>
            <a:r>
              <a:rPr lang="en-US" sz="2800" kern="0" dirty="0">
                <a:latin typeface="Lato" panose="020B0604020202020204" charset="0"/>
              </a:rPr>
              <a:t>)</a:t>
            </a:r>
          </a:p>
        </p:txBody>
      </p:sp>
    </p:spTree>
    <p:extLst>
      <p:ext uri="{BB962C8B-B14F-4D97-AF65-F5344CB8AC3E}">
        <p14:creationId xmlns:p14="http://schemas.microsoft.com/office/powerpoint/2010/main" val="9108024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6571" y="162581"/>
            <a:ext cx="11560629" cy="954107"/>
          </a:xfrm>
        </p:spPr>
        <p:txBody>
          <a:bodyPr/>
          <a:lstStyle/>
          <a:p>
            <a:r>
              <a:rPr lang="en-US" dirty="0"/>
              <a:t>Too many intermediate steps leads to </a:t>
            </a:r>
            <a:r>
              <a:rPr lang="en-US" dirty="0" err="1"/>
              <a:t>nondescriptive</a:t>
            </a:r>
            <a:r>
              <a:rPr lang="en-US" dirty="0"/>
              <a:t> names and cluttered workspaces</a:t>
            </a:r>
          </a:p>
        </p:txBody>
      </p:sp>
      <p:sp>
        <p:nvSpPr>
          <p:cNvPr id="4" name="Slide Number Placeholder 3"/>
          <p:cNvSpPr>
            <a:spLocks noGrp="1"/>
          </p:cNvSpPr>
          <p:nvPr>
            <p:ph type="sldNum" sz="quarter" idx="4"/>
          </p:nvPr>
        </p:nvSpPr>
        <p:spPr/>
        <p:txBody>
          <a:bodyPr/>
          <a:lstStyle/>
          <a:p>
            <a:fld id="{BAB60FF9-C0B8-43F3-9D3C-DA8285A02D4E}" type="slidenum">
              <a:rPr lang="en-US" smtClean="0"/>
              <a:pPr/>
              <a:t>47</a:t>
            </a:fld>
            <a:endParaRPr lang="en-US" dirty="0"/>
          </a:p>
        </p:txBody>
      </p:sp>
      <p:sp>
        <p:nvSpPr>
          <p:cNvPr id="6" name="Content Placeholder 2"/>
          <p:cNvSpPr txBox="1">
            <a:spLocks/>
          </p:cNvSpPr>
          <p:nvPr/>
        </p:nvSpPr>
        <p:spPr bwMode="auto">
          <a:xfrm>
            <a:off x="1981200" y="1717431"/>
            <a:ext cx="8610600" cy="3921369"/>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marL="0" indent="0" algn="ctr" rtl="0" eaLnBrk="1" fontAlgn="base" hangingPunct="1">
              <a:lnSpc>
                <a:spcPct val="125000"/>
              </a:lnSpc>
              <a:spcBef>
                <a:spcPts val="0"/>
              </a:spcBef>
              <a:spcAft>
                <a:spcPts val="0"/>
              </a:spcAft>
              <a:buClr>
                <a:srgbClr val="000000"/>
              </a:buClr>
              <a:buFont typeface="Wingdings" pitchFamily="2" charset="2"/>
              <a:buNone/>
              <a:defRPr sz="2500" i="0">
                <a:solidFill>
                  <a:srgbClr val="000000"/>
                </a:solidFill>
                <a:latin typeface="Raleway" panose="020B0003030101060003" pitchFamily="34" charset="0"/>
                <a:ea typeface="+mn-ea"/>
                <a:cs typeface="+mn-cs"/>
              </a:defRPr>
            </a:lvl1pPr>
            <a:lvl2pPr marL="742950" indent="-285750" algn="l" rtl="0" eaLnBrk="1" fontAlgn="base" hangingPunct="1">
              <a:spcBef>
                <a:spcPts val="0"/>
              </a:spcBef>
              <a:spcAft>
                <a:spcPts val="600"/>
              </a:spcAft>
              <a:buClr>
                <a:srgbClr val="000000"/>
              </a:buClr>
              <a:buFont typeface="Wingdings" pitchFamily="2" charset="2"/>
              <a:buChar char="§"/>
              <a:defRPr sz="2400" i="0">
                <a:solidFill>
                  <a:srgbClr val="000000"/>
                </a:solidFill>
                <a:latin typeface="Raleway" panose="020B0003030101060003" pitchFamily="34" charset="0"/>
              </a:defRPr>
            </a:lvl2pPr>
            <a:lvl3pPr marL="1143000" indent="-228600" algn="l" rtl="0" eaLnBrk="1" fontAlgn="base" hangingPunct="1">
              <a:spcBef>
                <a:spcPts val="0"/>
              </a:spcBef>
              <a:spcAft>
                <a:spcPts val="600"/>
              </a:spcAft>
              <a:buClr>
                <a:srgbClr val="000000"/>
              </a:buClr>
              <a:buFont typeface="Wingdings" pitchFamily="2" charset="2"/>
              <a:buChar char="§"/>
              <a:defRPr sz="2000" i="0">
                <a:solidFill>
                  <a:srgbClr val="000000"/>
                </a:solidFill>
                <a:latin typeface="Raleway" panose="020B0003030101060003" pitchFamily="34" charset="0"/>
              </a:defRPr>
            </a:lvl3pPr>
            <a:lvl4pPr marL="1600200" indent="-228600" algn="l" rtl="0" eaLnBrk="1" fontAlgn="base" hangingPunct="1">
              <a:spcBef>
                <a:spcPts val="0"/>
              </a:spcBef>
              <a:spcAft>
                <a:spcPts val="600"/>
              </a:spcAft>
              <a:buClr>
                <a:srgbClr val="000000"/>
              </a:buClr>
              <a:buFont typeface="Wingdings" pitchFamily="2" charset="2"/>
              <a:buChar char="§"/>
              <a:defRPr sz="1800" i="0">
                <a:solidFill>
                  <a:srgbClr val="000000"/>
                </a:solidFill>
                <a:latin typeface="Raleway" panose="020B0003030101060003" pitchFamily="34" charset="0"/>
              </a:defRPr>
            </a:lvl4pPr>
            <a:lvl5pPr marL="1828800" indent="0" algn="l" rtl="0" eaLnBrk="1" fontAlgn="base" hangingPunct="1">
              <a:spcBef>
                <a:spcPts val="0"/>
              </a:spcBef>
              <a:spcAft>
                <a:spcPts val="600"/>
              </a:spcAft>
              <a:buClr>
                <a:srgbClr val="000000"/>
              </a:buClr>
              <a:buFont typeface="Wingdings" pitchFamily="2" charset="2"/>
              <a:buNone/>
              <a:defRPr sz="1800" i="0">
                <a:solidFill>
                  <a:srgbClr val="000000"/>
                </a:solidFill>
                <a:latin typeface="Raleway" panose="020B0003030101060003" pitchFamily="34" charset="0"/>
              </a:defRPr>
            </a:lvl5pPr>
            <a:lvl6pPr marL="2514600" indent="-228600" algn="l" rtl="0" eaLnBrk="1" fontAlgn="base" hangingPunct="1">
              <a:spcBef>
                <a:spcPct val="20000"/>
              </a:spcBef>
              <a:spcAft>
                <a:spcPct val="0"/>
              </a:spcAft>
              <a:buClr>
                <a:srgbClr val="000000"/>
              </a:buClr>
              <a:buFont typeface="Wingdings" pitchFamily="2" charset="2"/>
              <a:buChar char="§"/>
              <a:defRPr sz="2000">
                <a:solidFill>
                  <a:srgbClr val="000000"/>
                </a:solidFill>
                <a:latin typeface="+mn-lt"/>
              </a:defRPr>
            </a:lvl6pPr>
            <a:lvl7pPr marL="2971800" indent="-228600" algn="l" rtl="0" eaLnBrk="1" fontAlgn="base" hangingPunct="1">
              <a:spcBef>
                <a:spcPct val="20000"/>
              </a:spcBef>
              <a:spcAft>
                <a:spcPct val="0"/>
              </a:spcAft>
              <a:buClr>
                <a:srgbClr val="000000"/>
              </a:buClr>
              <a:buFont typeface="Wingdings" pitchFamily="2" charset="2"/>
              <a:buChar char="§"/>
              <a:defRPr sz="2000">
                <a:solidFill>
                  <a:srgbClr val="000000"/>
                </a:solidFill>
                <a:latin typeface="+mn-lt"/>
              </a:defRPr>
            </a:lvl7pPr>
            <a:lvl8pPr marL="3429000" indent="-228600" algn="l" rtl="0" eaLnBrk="1" fontAlgn="base" hangingPunct="1">
              <a:spcBef>
                <a:spcPct val="20000"/>
              </a:spcBef>
              <a:spcAft>
                <a:spcPct val="0"/>
              </a:spcAft>
              <a:buClr>
                <a:srgbClr val="000000"/>
              </a:buClr>
              <a:buFont typeface="Wingdings" pitchFamily="2" charset="2"/>
              <a:buChar char="§"/>
              <a:defRPr sz="2000">
                <a:solidFill>
                  <a:srgbClr val="000000"/>
                </a:solidFill>
                <a:latin typeface="+mn-lt"/>
              </a:defRPr>
            </a:lvl8pPr>
            <a:lvl9pPr marL="3886200" indent="-228600" algn="l" rtl="0" eaLnBrk="1" fontAlgn="base" hangingPunct="1">
              <a:spcBef>
                <a:spcPct val="20000"/>
              </a:spcBef>
              <a:spcAft>
                <a:spcPct val="0"/>
              </a:spcAft>
              <a:buClr>
                <a:srgbClr val="000000"/>
              </a:buClr>
              <a:buFont typeface="Wingdings" pitchFamily="2" charset="2"/>
              <a:buChar char="§"/>
              <a:defRPr sz="2000">
                <a:solidFill>
                  <a:srgbClr val="000000"/>
                </a:solidFill>
                <a:latin typeface="+mn-lt"/>
              </a:defRPr>
            </a:lvl9pPr>
          </a:lstStyle>
          <a:p>
            <a:pPr algn="l"/>
            <a:r>
              <a:rPr lang="en-US" sz="2800" kern="0" dirty="0" err="1">
                <a:solidFill>
                  <a:srgbClr val="00B0F0"/>
                </a:solidFill>
                <a:latin typeface="Lato" panose="020B0604020202020204" charset="0"/>
              </a:rPr>
              <a:t>foofoo</a:t>
            </a:r>
            <a:r>
              <a:rPr lang="en-US" sz="2800" kern="0" dirty="0">
                <a:latin typeface="Lato" panose="020B0604020202020204" charset="0"/>
              </a:rPr>
              <a:t> &lt;- </a:t>
            </a:r>
            <a:r>
              <a:rPr lang="en-US" sz="2800" kern="0" dirty="0" err="1">
                <a:latin typeface="Lato" panose="020B0604020202020204" charset="0"/>
              </a:rPr>
              <a:t>little_bunny</a:t>
            </a:r>
            <a:endParaRPr lang="en-US" sz="2800" kern="0" dirty="0">
              <a:latin typeface="Lato" panose="020B0604020202020204" charset="0"/>
            </a:endParaRPr>
          </a:p>
          <a:p>
            <a:pPr algn="l"/>
            <a:endParaRPr lang="en-US" sz="2800" kern="0" dirty="0">
              <a:latin typeface="Lato" panose="020B0604020202020204" charset="0"/>
            </a:endParaRPr>
          </a:p>
          <a:p>
            <a:pPr algn="l"/>
            <a:r>
              <a:rPr lang="en-US" sz="2800" kern="0" dirty="0" err="1">
                <a:solidFill>
                  <a:schemeClr val="tx2">
                    <a:lumMod val="60000"/>
                    <a:lumOff val="40000"/>
                  </a:schemeClr>
                </a:solidFill>
                <a:latin typeface="Lato" panose="020B0604020202020204" charset="0"/>
              </a:rPr>
              <a:t>bunnyHop</a:t>
            </a:r>
            <a:r>
              <a:rPr lang="en-US" sz="2800" kern="0" dirty="0">
                <a:latin typeface="Lato" panose="020B0604020202020204" charset="0"/>
              </a:rPr>
              <a:t> &lt;- </a:t>
            </a:r>
            <a:r>
              <a:rPr lang="en-US" sz="2800" kern="0" dirty="0" err="1">
                <a:latin typeface="Lato" panose="020B0604020202020204" charset="0"/>
              </a:rPr>
              <a:t>hop_through</a:t>
            </a:r>
            <a:r>
              <a:rPr lang="en-US" sz="2800" kern="0" dirty="0">
                <a:latin typeface="Lato" panose="020B0604020202020204" charset="0"/>
              </a:rPr>
              <a:t>(</a:t>
            </a:r>
            <a:r>
              <a:rPr lang="en-US" sz="2800" kern="0" dirty="0" err="1">
                <a:solidFill>
                  <a:srgbClr val="00B0F0"/>
                </a:solidFill>
                <a:latin typeface="Lato" panose="020B0604020202020204" charset="0"/>
              </a:rPr>
              <a:t>foofoo</a:t>
            </a:r>
            <a:r>
              <a:rPr lang="en-US" sz="2800" kern="0" dirty="0">
                <a:latin typeface="Lato" panose="020B0604020202020204" charset="0"/>
              </a:rPr>
              <a:t>, forest )</a:t>
            </a:r>
          </a:p>
          <a:p>
            <a:pPr algn="l"/>
            <a:endParaRPr lang="en-US" sz="2800" kern="0" dirty="0">
              <a:latin typeface="Lato" panose="020B0604020202020204" charset="0"/>
            </a:endParaRPr>
          </a:p>
          <a:p>
            <a:pPr algn="l"/>
            <a:r>
              <a:rPr lang="en-US" sz="2800" kern="0" dirty="0" err="1">
                <a:solidFill>
                  <a:srgbClr val="C00000"/>
                </a:solidFill>
                <a:latin typeface="Lato" panose="020B0604020202020204" charset="0"/>
              </a:rPr>
              <a:t>bunnyHopScoop</a:t>
            </a:r>
            <a:r>
              <a:rPr lang="en-US" sz="2800" kern="0" dirty="0">
                <a:latin typeface="Lato" panose="020B0604020202020204" charset="0"/>
              </a:rPr>
              <a:t> &lt;- </a:t>
            </a:r>
            <a:r>
              <a:rPr lang="en-US" sz="2800" kern="0" dirty="0" err="1">
                <a:latin typeface="Lato" panose="020B0604020202020204" charset="0"/>
              </a:rPr>
              <a:t>scoop_up</a:t>
            </a:r>
            <a:r>
              <a:rPr lang="en-US" sz="2800" kern="0" dirty="0">
                <a:latin typeface="Lato" panose="020B0604020202020204" charset="0"/>
              </a:rPr>
              <a:t>(</a:t>
            </a:r>
            <a:r>
              <a:rPr lang="en-US" sz="2800" kern="0" dirty="0" err="1">
                <a:solidFill>
                  <a:schemeClr val="tx2">
                    <a:lumMod val="60000"/>
                    <a:lumOff val="40000"/>
                  </a:schemeClr>
                </a:solidFill>
                <a:latin typeface="Lato" panose="020B0604020202020204" charset="0"/>
              </a:rPr>
              <a:t>bunnyHop</a:t>
            </a:r>
            <a:r>
              <a:rPr lang="en-US" sz="2800" kern="0" dirty="0">
                <a:latin typeface="Lato" panose="020B0604020202020204" charset="0"/>
              </a:rPr>
              <a:t> , field mice )</a:t>
            </a:r>
          </a:p>
          <a:p>
            <a:pPr algn="l"/>
            <a:endParaRPr lang="en-US" sz="2800" kern="0" dirty="0">
              <a:latin typeface="Lato" panose="020B0604020202020204" charset="0"/>
            </a:endParaRPr>
          </a:p>
          <a:p>
            <a:pPr algn="l"/>
            <a:r>
              <a:rPr lang="en-US" sz="2800" kern="0" dirty="0" err="1">
                <a:latin typeface="Lato" panose="020B0604020202020204" charset="0"/>
              </a:rPr>
              <a:t>foofooFinal</a:t>
            </a:r>
            <a:r>
              <a:rPr lang="en-US" sz="2800" kern="0" dirty="0">
                <a:latin typeface="Lato" panose="020B0604020202020204" charset="0"/>
              </a:rPr>
              <a:t> &lt;- </a:t>
            </a:r>
            <a:r>
              <a:rPr lang="en-US" sz="2800" kern="0" dirty="0" err="1">
                <a:latin typeface="Lato" panose="020B0604020202020204" charset="0"/>
              </a:rPr>
              <a:t>bop_on</a:t>
            </a:r>
            <a:r>
              <a:rPr lang="en-US" sz="2800" kern="0" dirty="0">
                <a:latin typeface="Lato" panose="020B0604020202020204" charset="0"/>
              </a:rPr>
              <a:t>(</a:t>
            </a:r>
            <a:r>
              <a:rPr lang="en-US" sz="2800" kern="0" dirty="0" err="1">
                <a:solidFill>
                  <a:srgbClr val="C00000"/>
                </a:solidFill>
                <a:latin typeface="Lato" panose="020B0604020202020204" charset="0"/>
              </a:rPr>
              <a:t>bunnyHopScoop</a:t>
            </a:r>
            <a:r>
              <a:rPr lang="en-US" sz="2800" kern="0" dirty="0">
                <a:latin typeface="Lato" panose="020B0604020202020204" charset="0"/>
              </a:rPr>
              <a:t> , head ) </a:t>
            </a:r>
          </a:p>
        </p:txBody>
      </p:sp>
    </p:spTree>
    <p:extLst>
      <p:ext uri="{BB962C8B-B14F-4D97-AF65-F5344CB8AC3E}">
        <p14:creationId xmlns:p14="http://schemas.microsoft.com/office/powerpoint/2010/main" val="37005648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62581"/>
            <a:ext cx="8991600" cy="954107"/>
          </a:xfrm>
        </p:spPr>
        <p:txBody>
          <a:bodyPr/>
          <a:lstStyle/>
          <a:p>
            <a:r>
              <a:rPr lang="en-US" dirty="0"/>
              <a:t>You can chain terms to write readable code with the pipe operator in R</a:t>
            </a:r>
          </a:p>
        </p:txBody>
      </p:sp>
      <p:sp>
        <p:nvSpPr>
          <p:cNvPr id="4" name="Slide Number Placeholder 3"/>
          <p:cNvSpPr>
            <a:spLocks noGrp="1"/>
          </p:cNvSpPr>
          <p:nvPr>
            <p:ph type="sldNum" sz="quarter" idx="4"/>
          </p:nvPr>
        </p:nvSpPr>
        <p:spPr/>
        <p:txBody>
          <a:bodyPr/>
          <a:lstStyle/>
          <a:p>
            <a:fld id="{BAB60FF9-C0B8-43F3-9D3C-DA8285A02D4E}" type="slidenum">
              <a:rPr lang="en-US" smtClean="0"/>
              <a:pPr/>
              <a:t>48</a:t>
            </a:fld>
            <a:endParaRPr lang="en-US" dirty="0"/>
          </a:p>
        </p:txBody>
      </p:sp>
      <p:sp>
        <p:nvSpPr>
          <p:cNvPr id="9" name="Content Placeholder 2"/>
          <p:cNvSpPr txBox="1">
            <a:spLocks/>
          </p:cNvSpPr>
          <p:nvPr/>
        </p:nvSpPr>
        <p:spPr bwMode="auto">
          <a:xfrm>
            <a:off x="3505200" y="2286000"/>
            <a:ext cx="6400800" cy="26670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marL="0" indent="0" algn="ctr" rtl="0" eaLnBrk="1" fontAlgn="base" hangingPunct="1">
              <a:lnSpc>
                <a:spcPct val="125000"/>
              </a:lnSpc>
              <a:spcBef>
                <a:spcPts val="0"/>
              </a:spcBef>
              <a:spcAft>
                <a:spcPts val="0"/>
              </a:spcAft>
              <a:buClr>
                <a:srgbClr val="000000"/>
              </a:buClr>
              <a:buFont typeface="Wingdings" pitchFamily="2" charset="2"/>
              <a:buNone/>
              <a:defRPr sz="2500" i="0">
                <a:solidFill>
                  <a:srgbClr val="000000"/>
                </a:solidFill>
                <a:latin typeface="Raleway" panose="020B0003030101060003" pitchFamily="34" charset="0"/>
                <a:ea typeface="+mn-ea"/>
                <a:cs typeface="+mn-cs"/>
              </a:defRPr>
            </a:lvl1pPr>
            <a:lvl2pPr marL="742950" indent="-285750" algn="l" rtl="0" eaLnBrk="1" fontAlgn="base" hangingPunct="1">
              <a:spcBef>
                <a:spcPts val="0"/>
              </a:spcBef>
              <a:spcAft>
                <a:spcPts val="600"/>
              </a:spcAft>
              <a:buClr>
                <a:srgbClr val="000000"/>
              </a:buClr>
              <a:buFont typeface="Wingdings" pitchFamily="2" charset="2"/>
              <a:buChar char="§"/>
              <a:defRPr sz="2400" i="0">
                <a:solidFill>
                  <a:srgbClr val="000000"/>
                </a:solidFill>
                <a:latin typeface="Raleway" panose="020B0003030101060003" pitchFamily="34" charset="0"/>
              </a:defRPr>
            </a:lvl2pPr>
            <a:lvl3pPr marL="1143000" indent="-228600" algn="l" rtl="0" eaLnBrk="1" fontAlgn="base" hangingPunct="1">
              <a:spcBef>
                <a:spcPts val="0"/>
              </a:spcBef>
              <a:spcAft>
                <a:spcPts val="600"/>
              </a:spcAft>
              <a:buClr>
                <a:srgbClr val="000000"/>
              </a:buClr>
              <a:buFont typeface="Wingdings" pitchFamily="2" charset="2"/>
              <a:buChar char="§"/>
              <a:defRPr sz="2000" i="0">
                <a:solidFill>
                  <a:srgbClr val="000000"/>
                </a:solidFill>
                <a:latin typeface="Raleway" panose="020B0003030101060003" pitchFamily="34" charset="0"/>
              </a:defRPr>
            </a:lvl3pPr>
            <a:lvl4pPr marL="1600200" indent="-228600" algn="l" rtl="0" eaLnBrk="1" fontAlgn="base" hangingPunct="1">
              <a:spcBef>
                <a:spcPts val="0"/>
              </a:spcBef>
              <a:spcAft>
                <a:spcPts val="600"/>
              </a:spcAft>
              <a:buClr>
                <a:srgbClr val="000000"/>
              </a:buClr>
              <a:buFont typeface="Wingdings" pitchFamily="2" charset="2"/>
              <a:buChar char="§"/>
              <a:defRPr sz="1800" i="0">
                <a:solidFill>
                  <a:srgbClr val="000000"/>
                </a:solidFill>
                <a:latin typeface="Raleway" panose="020B0003030101060003" pitchFamily="34" charset="0"/>
              </a:defRPr>
            </a:lvl4pPr>
            <a:lvl5pPr marL="1828800" indent="0" algn="l" rtl="0" eaLnBrk="1" fontAlgn="base" hangingPunct="1">
              <a:spcBef>
                <a:spcPts val="0"/>
              </a:spcBef>
              <a:spcAft>
                <a:spcPts val="600"/>
              </a:spcAft>
              <a:buClr>
                <a:srgbClr val="000000"/>
              </a:buClr>
              <a:buFont typeface="Wingdings" pitchFamily="2" charset="2"/>
              <a:buNone/>
              <a:defRPr sz="1800" i="0">
                <a:solidFill>
                  <a:srgbClr val="000000"/>
                </a:solidFill>
                <a:latin typeface="Raleway" panose="020B0003030101060003" pitchFamily="34" charset="0"/>
              </a:defRPr>
            </a:lvl5pPr>
            <a:lvl6pPr marL="2514600" indent="-228600" algn="l" rtl="0" eaLnBrk="1" fontAlgn="base" hangingPunct="1">
              <a:spcBef>
                <a:spcPct val="20000"/>
              </a:spcBef>
              <a:spcAft>
                <a:spcPct val="0"/>
              </a:spcAft>
              <a:buClr>
                <a:srgbClr val="000000"/>
              </a:buClr>
              <a:buFont typeface="Wingdings" pitchFamily="2" charset="2"/>
              <a:buChar char="§"/>
              <a:defRPr sz="2000">
                <a:solidFill>
                  <a:srgbClr val="000000"/>
                </a:solidFill>
                <a:latin typeface="+mn-lt"/>
              </a:defRPr>
            </a:lvl6pPr>
            <a:lvl7pPr marL="2971800" indent="-228600" algn="l" rtl="0" eaLnBrk="1" fontAlgn="base" hangingPunct="1">
              <a:spcBef>
                <a:spcPct val="20000"/>
              </a:spcBef>
              <a:spcAft>
                <a:spcPct val="0"/>
              </a:spcAft>
              <a:buClr>
                <a:srgbClr val="000000"/>
              </a:buClr>
              <a:buFont typeface="Wingdings" pitchFamily="2" charset="2"/>
              <a:buChar char="§"/>
              <a:defRPr sz="2000">
                <a:solidFill>
                  <a:srgbClr val="000000"/>
                </a:solidFill>
                <a:latin typeface="+mn-lt"/>
              </a:defRPr>
            </a:lvl7pPr>
            <a:lvl8pPr marL="3429000" indent="-228600" algn="l" rtl="0" eaLnBrk="1" fontAlgn="base" hangingPunct="1">
              <a:spcBef>
                <a:spcPct val="20000"/>
              </a:spcBef>
              <a:spcAft>
                <a:spcPct val="0"/>
              </a:spcAft>
              <a:buClr>
                <a:srgbClr val="000000"/>
              </a:buClr>
              <a:buFont typeface="Wingdings" pitchFamily="2" charset="2"/>
              <a:buChar char="§"/>
              <a:defRPr sz="2000">
                <a:solidFill>
                  <a:srgbClr val="000000"/>
                </a:solidFill>
                <a:latin typeface="+mn-lt"/>
              </a:defRPr>
            </a:lvl8pPr>
            <a:lvl9pPr marL="3886200" indent="-228600" algn="l" rtl="0" eaLnBrk="1" fontAlgn="base" hangingPunct="1">
              <a:spcBef>
                <a:spcPct val="20000"/>
              </a:spcBef>
              <a:spcAft>
                <a:spcPct val="0"/>
              </a:spcAft>
              <a:buClr>
                <a:srgbClr val="000000"/>
              </a:buClr>
              <a:buFont typeface="Wingdings" pitchFamily="2" charset="2"/>
              <a:buChar char="§"/>
              <a:defRPr sz="2000">
                <a:solidFill>
                  <a:srgbClr val="000000"/>
                </a:solidFill>
                <a:latin typeface="+mn-lt"/>
              </a:defRPr>
            </a:lvl9pPr>
          </a:lstStyle>
          <a:p>
            <a:pPr algn="l"/>
            <a:r>
              <a:rPr lang="en-US" sz="2800" kern="0" dirty="0" err="1">
                <a:latin typeface="Lato" panose="020B0604020202020204" charset="0"/>
              </a:rPr>
              <a:t>foofoo</a:t>
            </a:r>
            <a:r>
              <a:rPr lang="en-US" sz="2800" kern="0" dirty="0">
                <a:latin typeface="Lato" panose="020B0604020202020204" charset="0"/>
              </a:rPr>
              <a:t> &lt;- </a:t>
            </a:r>
            <a:r>
              <a:rPr lang="en-US" sz="2800" kern="0" dirty="0" err="1">
                <a:latin typeface="Lato" panose="020B0604020202020204" charset="0"/>
              </a:rPr>
              <a:t>little_bunny</a:t>
            </a:r>
            <a:r>
              <a:rPr lang="en-US" sz="2800" kern="0" dirty="0">
                <a:latin typeface="Lato" panose="020B0604020202020204" charset="0"/>
              </a:rPr>
              <a:t> %&gt;%</a:t>
            </a:r>
          </a:p>
          <a:p>
            <a:pPr algn="l"/>
            <a:r>
              <a:rPr lang="en-US" sz="2800" kern="0" dirty="0">
                <a:latin typeface="Lato" panose="020B0604020202020204" charset="0"/>
              </a:rPr>
              <a:t>	</a:t>
            </a:r>
            <a:r>
              <a:rPr lang="en-US" sz="2800" kern="0" dirty="0" err="1">
                <a:latin typeface="Lato" panose="020B0604020202020204" charset="0"/>
              </a:rPr>
              <a:t>hop_through</a:t>
            </a:r>
            <a:r>
              <a:rPr lang="en-US" sz="2800" kern="0" dirty="0">
                <a:latin typeface="Lato" panose="020B0604020202020204" charset="0"/>
              </a:rPr>
              <a:t> (forest) %&gt;%</a:t>
            </a:r>
          </a:p>
          <a:p>
            <a:pPr algn="l"/>
            <a:r>
              <a:rPr lang="en-US" sz="2800" kern="0" dirty="0">
                <a:latin typeface="Lato" panose="020B0604020202020204" charset="0"/>
              </a:rPr>
              <a:t>	</a:t>
            </a:r>
            <a:r>
              <a:rPr lang="en-US" sz="2800" kern="0" dirty="0" err="1">
                <a:latin typeface="Lato" panose="020B0604020202020204" charset="0"/>
              </a:rPr>
              <a:t>scoop_up</a:t>
            </a:r>
            <a:r>
              <a:rPr lang="en-US" sz="2800" kern="0" dirty="0">
                <a:latin typeface="Lato" panose="020B0604020202020204" charset="0"/>
              </a:rPr>
              <a:t> (</a:t>
            </a:r>
            <a:r>
              <a:rPr lang="en-US" sz="2800" kern="0" dirty="0" err="1">
                <a:latin typeface="Lato" panose="020B0604020202020204" charset="0"/>
              </a:rPr>
              <a:t>field_mice</a:t>
            </a:r>
            <a:r>
              <a:rPr lang="en-US" sz="2800" kern="0" dirty="0">
                <a:latin typeface="Lato" panose="020B0604020202020204" charset="0"/>
              </a:rPr>
              <a:t>) %&gt;%</a:t>
            </a:r>
          </a:p>
          <a:p>
            <a:pPr algn="l"/>
            <a:r>
              <a:rPr lang="en-US" sz="2800" kern="0" dirty="0">
                <a:latin typeface="Lato" panose="020B0604020202020204" charset="0"/>
              </a:rPr>
              <a:t>	</a:t>
            </a:r>
            <a:r>
              <a:rPr lang="en-US" sz="2800" kern="0" dirty="0" err="1">
                <a:latin typeface="Lato" panose="020B0604020202020204" charset="0"/>
              </a:rPr>
              <a:t>bop_on</a:t>
            </a:r>
            <a:r>
              <a:rPr lang="en-US" sz="2800" kern="0" dirty="0">
                <a:latin typeface="Lato" panose="020B0604020202020204" charset="0"/>
              </a:rPr>
              <a:t>(head)</a:t>
            </a:r>
          </a:p>
          <a:p>
            <a:pPr algn="l"/>
            <a:endParaRPr lang="en-US" sz="2800" kern="0" dirty="0">
              <a:latin typeface="Lato" panose="020B0604020202020204" charset="0"/>
            </a:endParaRPr>
          </a:p>
        </p:txBody>
      </p:sp>
      <p:sp>
        <p:nvSpPr>
          <p:cNvPr id="3" name="TextBox 2"/>
          <p:cNvSpPr txBox="1"/>
          <p:nvPr/>
        </p:nvSpPr>
        <p:spPr>
          <a:xfrm>
            <a:off x="2133601" y="6519446"/>
            <a:ext cx="4187365" cy="338554"/>
          </a:xfrm>
          <a:prstGeom prst="rect">
            <a:avLst/>
          </a:prstGeom>
          <a:noFill/>
        </p:spPr>
        <p:txBody>
          <a:bodyPr wrap="none" rtlCol="0">
            <a:spAutoFit/>
          </a:bodyPr>
          <a:lstStyle/>
          <a:p>
            <a:r>
              <a:rPr lang="en-US" sz="1600" dirty="0"/>
              <a:t>Thanks to Hadley Wickham for this example</a:t>
            </a:r>
          </a:p>
        </p:txBody>
      </p:sp>
    </p:spTree>
    <p:extLst>
      <p:ext uri="{BB962C8B-B14F-4D97-AF65-F5344CB8AC3E}">
        <p14:creationId xmlns:p14="http://schemas.microsoft.com/office/powerpoint/2010/main" val="401902437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3124200"/>
            <a:ext cx="8991600" cy="523220"/>
          </a:xfrm>
        </p:spPr>
        <p:txBody>
          <a:bodyPr/>
          <a:lstStyle/>
          <a:p>
            <a:pPr algn="ctr"/>
            <a:r>
              <a:rPr lang="en-US" dirty="0"/>
              <a:t>The original inputs for the analysis are preserved</a:t>
            </a:r>
          </a:p>
        </p:txBody>
      </p:sp>
      <p:sp>
        <p:nvSpPr>
          <p:cNvPr id="3" name="Slide Number Placeholder 2"/>
          <p:cNvSpPr>
            <a:spLocks noGrp="1"/>
          </p:cNvSpPr>
          <p:nvPr>
            <p:ph type="sldNum" sz="quarter" idx="4"/>
          </p:nvPr>
        </p:nvSpPr>
        <p:spPr/>
        <p:txBody>
          <a:bodyPr/>
          <a:lstStyle/>
          <a:p>
            <a:fld id="{BAB60FF9-C0B8-43F3-9D3C-DA8285A02D4E}" type="slidenum">
              <a:rPr lang="en-US" smtClean="0"/>
              <a:pPr/>
              <a:t>4</a:t>
            </a:fld>
            <a:endParaRPr lang="en-US" dirty="0"/>
          </a:p>
        </p:txBody>
      </p:sp>
      <p:sp>
        <p:nvSpPr>
          <p:cNvPr id="4" name="TextBox 3"/>
          <p:cNvSpPr txBox="1"/>
          <p:nvPr/>
        </p:nvSpPr>
        <p:spPr>
          <a:xfrm>
            <a:off x="1905000" y="2057401"/>
            <a:ext cx="8458200" cy="584775"/>
          </a:xfrm>
          <a:prstGeom prst="rect">
            <a:avLst/>
          </a:prstGeom>
          <a:noFill/>
        </p:spPr>
        <p:txBody>
          <a:bodyPr wrap="square" rtlCol="0">
            <a:spAutoFit/>
          </a:bodyPr>
          <a:lstStyle/>
          <a:p>
            <a:r>
              <a:rPr lang="en-US" sz="3200" dirty="0"/>
              <a:t>Same data + same methods = same results</a:t>
            </a:r>
          </a:p>
        </p:txBody>
      </p:sp>
      <p:sp>
        <p:nvSpPr>
          <p:cNvPr id="5" name="Rounded Rectangle 4"/>
          <p:cNvSpPr/>
          <p:nvPr/>
        </p:nvSpPr>
        <p:spPr bwMode="auto">
          <a:xfrm>
            <a:off x="1905000" y="2057401"/>
            <a:ext cx="2175933" cy="584775"/>
          </a:xfrm>
          <a:prstGeom prst="roundRect">
            <a:avLst/>
          </a:prstGeom>
          <a:solidFill>
            <a:schemeClr val="accent1">
              <a:alpha val="2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endParaRPr lang="en-US" sz="2400">
              <a:latin typeface="Times New Roman" pitchFamily="18" charset="0"/>
            </a:endParaRPr>
          </a:p>
        </p:txBody>
      </p:sp>
    </p:spTree>
    <p:extLst>
      <p:ext uri="{BB962C8B-B14F-4D97-AF65-F5344CB8AC3E}">
        <p14:creationId xmlns:p14="http://schemas.microsoft.com/office/powerpoint/2010/main" val="102175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Whatever language you use, make it legible</a:t>
            </a:r>
          </a:p>
        </p:txBody>
      </p:sp>
      <p:sp>
        <p:nvSpPr>
          <p:cNvPr id="3" name="Slide Number Placeholder 2"/>
          <p:cNvSpPr>
            <a:spLocks noGrp="1"/>
          </p:cNvSpPr>
          <p:nvPr>
            <p:ph type="sldNum" sz="quarter" idx="4"/>
          </p:nvPr>
        </p:nvSpPr>
        <p:spPr/>
        <p:txBody>
          <a:bodyPr/>
          <a:lstStyle/>
          <a:p>
            <a:fld id="{BAB60FF9-C0B8-43F3-9D3C-DA8285A02D4E}" type="slidenum">
              <a:rPr lang="en-US" smtClean="0"/>
              <a:pPr/>
              <a:t>49</a:t>
            </a:fld>
            <a:endParaRPr lang="en-US" dirty="0"/>
          </a:p>
        </p:txBody>
      </p:sp>
      <p:sp>
        <p:nvSpPr>
          <p:cNvPr id="4" name="Content Placeholder 3"/>
          <p:cNvSpPr>
            <a:spLocks noGrp="1"/>
          </p:cNvSpPr>
          <p:nvPr>
            <p:ph idx="1"/>
          </p:nvPr>
        </p:nvSpPr>
        <p:spPr>
          <a:xfrm>
            <a:off x="457200" y="1371600"/>
            <a:ext cx="9882188" cy="3733800"/>
          </a:xfrm>
        </p:spPr>
        <p:txBody>
          <a:bodyPr/>
          <a:lstStyle/>
          <a:p>
            <a:pPr lvl="0" eaLnBrk="0" hangingPunct="0">
              <a:lnSpc>
                <a:spcPct val="100000"/>
              </a:lnSpc>
              <a:spcBef>
                <a:spcPct val="30000"/>
              </a:spcBef>
              <a:spcAft>
                <a:spcPct val="0"/>
              </a:spcAft>
              <a:buClrTx/>
              <a:defRPr/>
            </a:pPr>
            <a:r>
              <a:rPr lang="en-US" dirty="0"/>
              <a:t>Use descriptive variable names</a:t>
            </a:r>
          </a:p>
          <a:p>
            <a:endParaRPr lang="en-US" dirty="0"/>
          </a:p>
          <a:p>
            <a:r>
              <a:rPr lang="en-US" dirty="0"/>
              <a:t>Add comments to your code</a:t>
            </a:r>
          </a:p>
          <a:p>
            <a:endParaRPr lang="en-US" dirty="0"/>
          </a:p>
          <a:p>
            <a:r>
              <a:rPr lang="en-US" dirty="0"/>
              <a:t>Utilize white space</a:t>
            </a:r>
          </a:p>
        </p:txBody>
      </p:sp>
    </p:spTree>
    <p:extLst>
      <p:ext uri="{BB962C8B-B14F-4D97-AF65-F5344CB8AC3E}">
        <p14:creationId xmlns:p14="http://schemas.microsoft.com/office/powerpoint/2010/main" val="20334898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752600" y="3063873"/>
            <a:ext cx="8686800" cy="514756"/>
          </a:xfrm>
        </p:spPr>
        <p:txBody>
          <a:bodyPr/>
          <a:lstStyle/>
          <a:p>
            <a:r>
              <a:rPr lang="en-US" dirty="0"/>
              <a:t>Comment your analysis</a:t>
            </a:r>
          </a:p>
        </p:txBody>
      </p:sp>
      <p:sp>
        <p:nvSpPr>
          <p:cNvPr id="3" name="Slide Number Placeholder 2"/>
          <p:cNvSpPr>
            <a:spLocks noGrp="1"/>
          </p:cNvSpPr>
          <p:nvPr>
            <p:ph type="sldNum" sz="quarter" idx="4"/>
          </p:nvPr>
        </p:nvSpPr>
        <p:spPr/>
        <p:txBody>
          <a:bodyPr/>
          <a:lstStyle/>
          <a:p>
            <a:fld id="{BAB60FF9-C0B8-43F3-9D3C-DA8285A02D4E}" type="slidenum">
              <a:rPr lang="en-US" smtClean="0"/>
              <a:pPr/>
              <a:t>50</a:t>
            </a:fld>
            <a:endParaRPr lang="en-US" dirty="0"/>
          </a:p>
        </p:txBody>
      </p:sp>
    </p:spTree>
    <p:extLst>
      <p:ext uri="{BB962C8B-B14F-4D97-AF65-F5344CB8AC3E}">
        <p14:creationId xmlns:p14="http://schemas.microsoft.com/office/powerpoint/2010/main" val="392330773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62581"/>
            <a:ext cx="8991600" cy="954107"/>
          </a:xfrm>
        </p:spPr>
        <p:txBody>
          <a:bodyPr/>
          <a:lstStyle/>
          <a:p>
            <a:r>
              <a:rPr lang="en-US" dirty="0"/>
              <a:t>This reliability calculator is a good example of a well-commented Excel spreadsheet</a:t>
            </a:r>
          </a:p>
        </p:txBody>
      </p:sp>
      <p:sp>
        <p:nvSpPr>
          <p:cNvPr id="3" name="Slide Number Placeholder 2"/>
          <p:cNvSpPr>
            <a:spLocks noGrp="1"/>
          </p:cNvSpPr>
          <p:nvPr>
            <p:ph type="sldNum" sz="quarter" idx="4"/>
          </p:nvPr>
        </p:nvSpPr>
        <p:spPr/>
        <p:txBody>
          <a:bodyPr/>
          <a:lstStyle/>
          <a:p>
            <a:fld id="{BAB60FF9-C0B8-43F3-9D3C-DA8285A02D4E}" type="slidenum">
              <a:rPr lang="en-US" smtClean="0"/>
              <a:pPr/>
              <a:t>51</a:t>
            </a:fld>
            <a:endParaRPr lang="en-US" dirty="0"/>
          </a:p>
        </p:txBody>
      </p:sp>
      <p:pic>
        <p:nvPicPr>
          <p:cNvPr id="6" name="Picture 5"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4539" y="1404257"/>
            <a:ext cx="10614661" cy="4587240"/>
          </a:xfrm>
          <a:prstGeom prst="rect">
            <a:avLst/>
          </a:prstGeom>
        </p:spPr>
      </p:pic>
    </p:spTree>
    <p:extLst>
      <p:ext uri="{BB962C8B-B14F-4D97-AF65-F5344CB8AC3E}">
        <p14:creationId xmlns:p14="http://schemas.microsoft.com/office/powerpoint/2010/main" val="115944428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BAB60FF9-C0B8-43F3-9D3C-DA8285A02D4E}" type="slidenum">
              <a:rPr lang="en-US" smtClean="0"/>
              <a:pPr/>
              <a:t>52</a:t>
            </a:fld>
            <a:endParaRPr lang="en-US" dirty="0"/>
          </a:p>
        </p:txBody>
      </p:sp>
      <p:pic>
        <p:nvPicPr>
          <p:cNvPr id="6" name="Picture 5" descr="Screen Clipping"/>
          <p:cNvPicPr>
            <a:picLocks noChangeAspect="1"/>
          </p:cNvPicPr>
          <p:nvPr/>
        </p:nvPicPr>
        <p:blipFill rotWithShape="1">
          <a:blip r:embed="rId2">
            <a:extLst>
              <a:ext uri="{28A0092B-C50C-407E-A947-70E740481C1C}">
                <a14:useLocalDpi xmlns:a14="http://schemas.microsoft.com/office/drawing/2010/main" val="0"/>
              </a:ext>
            </a:extLst>
          </a:blip>
          <a:srcRect l="28860" t="13718" r="40651" b="39249"/>
          <a:stretch/>
        </p:blipFill>
        <p:spPr>
          <a:xfrm>
            <a:off x="3124200" y="1087617"/>
            <a:ext cx="5943600" cy="3962400"/>
          </a:xfrm>
          <a:prstGeom prst="rect">
            <a:avLst/>
          </a:prstGeom>
        </p:spPr>
      </p:pic>
      <p:sp>
        <p:nvSpPr>
          <p:cNvPr id="7" name="TextBox 6"/>
          <p:cNvSpPr txBox="1"/>
          <p:nvPr/>
        </p:nvSpPr>
        <p:spPr>
          <a:xfrm>
            <a:off x="1828800" y="264826"/>
            <a:ext cx="3173354" cy="646331"/>
          </a:xfrm>
          <a:prstGeom prst="rect">
            <a:avLst/>
          </a:prstGeom>
          <a:noFill/>
        </p:spPr>
        <p:txBody>
          <a:bodyPr wrap="square" rtlCol="0">
            <a:spAutoFit/>
          </a:bodyPr>
          <a:lstStyle/>
          <a:p>
            <a:r>
              <a:rPr lang="en-US" dirty="0"/>
              <a:t>Cell comments provide directions</a:t>
            </a:r>
          </a:p>
        </p:txBody>
      </p:sp>
      <p:sp>
        <p:nvSpPr>
          <p:cNvPr id="8" name="TextBox 7"/>
          <p:cNvSpPr txBox="1"/>
          <p:nvPr/>
        </p:nvSpPr>
        <p:spPr>
          <a:xfrm>
            <a:off x="5002154" y="5050018"/>
            <a:ext cx="5306954" cy="646331"/>
          </a:xfrm>
          <a:prstGeom prst="rect">
            <a:avLst/>
          </a:prstGeom>
          <a:noFill/>
        </p:spPr>
        <p:txBody>
          <a:bodyPr wrap="square" rtlCol="0">
            <a:spAutoFit/>
          </a:bodyPr>
          <a:lstStyle/>
          <a:p>
            <a:r>
              <a:rPr lang="en-US" dirty="0"/>
              <a:t>Columns are color coded: white for inputs, grey for outputs.  Red cells are below a certain threshold</a:t>
            </a:r>
          </a:p>
        </p:txBody>
      </p:sp>
    </p:spTree>
    <p:extLst>
      <p:ext uri="{BB962C8B-B14F-4D97-AF65-F5344CB8AC3E}">
        <p14:creationId xmlns:p14="http://schemas.microsoft.com/office/powerpoint/2010/main" val="297039770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9732" y="1521903"/>
            <a:ext cx="7792537" cy="3734321"/>
          </a:xfrm>
          <a:prstGeom prst="rect">
            <a:avLst/>
          </a:prstGeom>
        </p:spPr>
      </p:pic>
      <p:sp>
        <p:nvSpPr>
          <p:cNvPr id="3" name="Slide Number Placeholder 2"/>
          <p:cNvSpPr>
            <a:spLocks noGrp="1"/>
          </p:cNvSpPr>
          <p:nvPr>
            <p:ph type="sldNum" sz="quarter" idx="4"/>
          </p:nvPr>
        </p:nvSpPr>
        <p:spPr/>
        <p:txBody>
          <a:bodyPr/>
          <a:lstStyle/>
          <a:p>
            <a:fld id="{BAB60FF9-C0B8-43F3-9D3C-DA8285A02D4E}" type="slidenum">
              <a:rPr lang="en-US" smtClean="0"/>
              <a:pPr/>
              <a:t>53</a:t>
            </a:fld>
            <a:endParaRPr lang="en-US" dirty="0"/>
          </a:p>
        </p:txBody>
      </p:sp>
      <p:sp>
        <p:nvSpPr>
          <p:cNvPr id="7" name="TextBox 6"/>
          <p:cNvSpPr txBox="1"/>
          <p:nvPr/>
        </p:nvSpPr>
        <p:spPr>
          <a:xfrm>
            <a:off x="2438400" y="762000"/>
            <a:ext cx="7086600" cy="369332"/>
          </a:xfrm>
          <a:prstGeom prst="rect">
            <a:avLst/>
          </a:prstGeom>
          <a:noFill/>
        </p:spPr>
        <p:txBody>
          <a:bodyPr wrap="square" rtlCol="0">
            <a:spAutoFit/>
          </a:bodyPr>
          <a:lstStyle/>
          <a:p>
            <a:r>
              <a:rPr lang="en-US" dirty="0"/>
              <a:t>If you click on a grey cell you can see how the number is calculated</a:t>
            </a:r>
          </a:p>
        </p:txBody>
      </p:sp>
      <p:sp>
        <p:nvSpPr>
          <p:cNvPr id="9" name="Title 8"/>
          <p:cNvSpPr>
            <a:spLocks noGrp="1"/>
          </p:cNvSpPr>
          <p:nvPr>
            <p:ph type="title"/>
          </p:nvPr>
        </p:nvSpPr>
        <p:spPr/>
        <p:txBody>
          <a:bodyPr/>
          <a:lstStyle/>
          <a:p>
            <a:endParaRPr lang="en-US" dirty="0"/>
          </a:p>
        </p:txBody>
      </p:sp>
    </p:spTree>
    <p:extLst>
      <p:ext uri="{BB962C8B-B14F-4D97-AF65-F5344CB8AC3E}">
        <p14:creationId xmlns:p14="http://schemas.microsoft.com/office/powerpoint/2010/main" val="83996806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752600" y="3063873"/>
            <a:ext cx="8686800" cy="923330"/>
          </a:xfrm>
        </p:spPr>
        <p:txBody>
          <a:bodyPr/>
          <a:lstStyle/>
          <a:p>
            <a:r>
              <a:rPr lang="en-US" dirty="0"/>
              <a:t>Use reproducible techniques for summarizing data</a:t>
            </a:r>
          </a:p>
        </p:txBody>
      </p:sp>
      <p:sp>
        <p:nvSpPr>
          <p:cNvPr id="3" name="Slide Number Placeholder 2"/>
          <p:cNvSpPr>
            <a:spLocks noGrp="1"/>
          </p:cNvSpPr>
          <p:nvPr>
            <p:ph type="sldNum" sz="quarter" idx="4"/>
          </p:nvPr>
        </p:nvSpPr>
        <p:spPr/>
        <p:txBody>
          <a:bodyPr/>
          <a:lstStyle/>
          <a:p>
            <a:fld id="{BAB60FF9-C0B8-43F3-9D3C-DA8285A02D4E}" type="slidenum">
              <a:rPr lang="en-US" smtClean="0"/>
              <a:pPr/>
              <a:t>54</a:t>
            </a:fld>
            <a:endParaRPr lang="en-US" dirty="0"/>
          </a:p>
        </p:txBody>
      </p:sp>
    </p:spTree>
    <p:extLst>
      <p:ext uri="{BB962C8B-B14F-4D97-AF65-F5344CB8AC3E}">
        <p14:creationId xmlns:p14="http://schemas.microsoft.com/office/powerpoint/2010/main" val="416369458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62581"/>
            <a:ext cx="8991600" cy="954107"/>
          </a:xfrm>
        </p:spPr>
        <p:txBody>
          <a:bodyPr/>
          <a:lstStyle/>
          <a:p>
            <a:r>
              <a:rPr lang="en-US" dirty="0"/>
              <a:t>Excel Power Query lets you manipulate and summarize data reproducibly</a:t>
            </a:r>
          </a:p>
        </p:txBody>
      </p:sp>
      <p:sp>
        <p:nvSpPr>
          <p:cNvPr id="3" name="Slide Number Placeholder 2"/>
          <p:cNvSpPr>
            <a:spLocks noGrp="1"/>
          </p:cNvSpPr>
          <p:nvPr>
            <p:ph type="sldNum" sz="quarter" idx="4"/>
          </p:nvPr>
        </p:nvSpPr>
        <p:spPr/>
        <p:txBody>
          <a:bodyPr/>
          <a:lstStyle/>
          <a:p>
            <a:fld id="{BAB60FF9-C0B8-43F3-9D3C-DA8285A02D4E}" type="slidenum">
              <a:rPr lang="en-US" smtClean="0"/>
              <a:pPr/>
              <a:t>55</a:t>
            </a:fld>
            <a:endParaRPr lang="en-US" dirty="0"/>
          </a:p>
        </p:txBody>
      </p:sp>
      <p:pic>
        <p:nvPicPr>
          <p:cNvPr id="6" name="Picture 5" descr="Screen Clipping"/>
          <p:cNvPicPr>
            <a:picLocks noChangeAspect="1"/>
          </p:cNvPicPr>
          <p:nvPr/>
        </p:nvPicPr>
        <p:blipFill rotWithShape="1">
          <a:blip r:embed="rId3">
            <a:extLst>
              <a:ext uri="{28A0092B-C50C-407E-A947-70E740481C1C}">
                <a14:useLocalDpi xmlns:a14="http://schemas.microsoft.com/office/drawing/2010/main" val="0"/>
              </a:ext>
            </a:extLst>
          </a:blip>
          <a:srcRect t="-1" r="13176" b="32379"/>
          <a:stretch/>
        </p:blipFill>
        <p:spPr>
          <a:xfrm>
            <a:off x="2667000" y="1143000"/>
            <a:ext cx="6858000" cy="4343400"/>
          </a:xfrm>
          <a:prstGeom prst="rect">
            <a:avLst/>
          </a:prstGeom>
        </p:spPr>
      </p:pic>
    </p:spTree>
    <p:extLst>
      <p:ext uri="{BB962C8B-B14F-4D97-AF65-F5344CB8AC3E}">
        <p14:creationId xmlns:p14="http://schemas.microsoft.com/office/powerpoint/2010/main" val="78614375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62581"/>
            <a:ext cx="8991600" cy="954107"/>
          </a:xfrm>
        </p:spPr>
        <p:txBody>
          <a:bodyPr/>
          <a:lstStyle/>
          <a:p>
            <a:r>
              <a:rPr lang="en-US" dirty="0"/>
              <a:t>Example: What is the average launch time by light conditions and length of boat?</a:t>
            </a:r>
          </a:p>
        </p:txBody>
      </p:sp>
      <p:sp>
        <p:nvSpPr>
          <p:cNvPr id="3" name="Slide Number Placeholder 2"/>
          <p:cNvSpPr>
            <a:spLocks noGrp="1"/>
          </p:cNvSpPr>
          <p:nvPr>
            <p:ph type="sldNum" sz="quarter" idx="4"/>
          </p:nvPr>
        </p:nvSpPr>
        <p:spPr/>
        <p:txBody>
          <a:bodyPr/>
          <a:lstStyle/>
          <a:p>
            <a:fld id="{BAB60FF9-C0B8-43F3-9D3C-DA8285A02D4E}" type="slidenum">
              <a:rPr lang="en-US" smtClean="0"/>
              <a:pPr/>
              <a:t>56</a:t>
            </a:fld>
            <a:endParaRPr lang="en-US" dirty="0"/>
          </a:p>
        </p:txBody>
      </p:sp>
      <p:pic>
        <p:nvPicPr>
          <p:cNvPr id="6" name="Picture 5" descr="Screen Clipping"/>
          <p:cNvPicPr>
            <a:picLocks noChangeAspect="1"/>
          </p:cNvPicPr>
          <p:nvPr/>
        </p:nvPicPr>
        <p:blipFill rotWithShape="1">
          <a:blip r:embed="rId2">
            <a:extLst>
              <a:ext uri="{28A0092B-C50C-407E-A947-70E740481C1C}">
                <a14:useLocalDpi xmlns:a14="http://schemas.microsoft.com/office/drawing/2010/main" val="0"/>
              </a:ext>
            </a:extLst>
          </a:blip>
          <a:srcRect t="-1" r="13176" b="32379"/>
          <a:stretch/>
        </p:blipFill>
        <p:spPr>
          <a:xfrm>
            <a:off x="2667000" y="1143000"/>
            <a:ext cx="6858000" cy="4343400"/>
          </a:xfrm>
          <a:prstGeom prst="rect">
            <a:avLst/>
          </a:prstGeom>
        </p:spPr>
      </p:pic>
    </p:spTree>
    <p:extLst>
      <p:ext uri="{BB962C8B-B14F-4D97-AF65-F5344CB8AC3E}">
        <p14:creationId xmlns:p14="http://schemas.microsoft.com/office/powerpoint/2010/main" val="361476749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Screen Clipping"/>
          <p:cNvPicPr>
            <a:picLocks noChangeAspect="1"/>
          </p:cNvPicPr>
          <p:nvPr/>
        </p:nvPicPr>
        <p:blipFill rotWithShape="1">
          <a:blip r:embed="rId3">
            <a:extLst>
              <a:ext uri="{28A0092B-C50C-407E-A947-70E740481C1C}">
                <a14:useLocalDpi xmlns:a14="http://schemas.microsoft.com/office/drawing/2010/main" val="0"/>
              </a:ext>
            </a:extLst>
          </a:blip>
          <a:srcRect t="-1" r="13176" b="32379"/>
          <a:stretch/>
        </p:blipFill>
        <p:spPr>
          <a:xfrm>
            <a:off x="2667000" y="1143000"/>
            <a:ext cx="6858000" cy="4343400"/>
          </a:xfrm>
          <a:prstGeom prst="rect">
            <a:avLst/>
          </a:prstGeom>
        </p:spPr>
      </p:pic>
      <p:sp>
        <p:nvSpPr>
          <p:cNvPr id="10" name="TextBox 9"/>
          <p:cNvSpPr txBox="1"/>
          <p:nvPr/>
        </p:nvSpPr>
        <p:spPr>
          <a:xfrm>
            <a:off x="8062339" y="5702822"/>
            <a:ext cx="2468113" cy="369332"/>
          </a:xfrm>
          <a:prstGeom prst="rect">
            <a:avLst/>
          </a:prstGeom>
          <a:solidFill>
            <a:schemeClr val="bg1"/>
          </a:solidFill>
        </p:spPr>
        <p:txBody>
          <a:bodyPr wrap="square" rtlCol="0">
            <a:spAutoFit/>
          </a:bodyPr>
          <a:lstStyle/>
          <a:p>
            <a:r>
              <a:rPr lang="en-US" dirty="0"/>
              <a:t>Average each of these</a:t>
            </a:r>
          </a:p>
        </p:txBody>
      </p:sp>
      <p:sp>
        <p:nvSpPr>
          <p:cNvPr id="2" name="Title 1"/>
          <p:cNvSpPr>
            <a:spLocks noGrp="1"/>
          </p:cNvSpPr>
          <p:nvPr>
            <p:ph type="title"/>
          </p:nvPr>
        </p:nvSpPr>
        <p:spPr>
          <a:xfrm>
            <a:off x="289249" y="162581"/>
            <a:ext cx="11747241" cy="954107"/>
          </a:xfrm>
        </p:spPr>
        <p:txBody>
          <a:bodyPr/>
          <a:lstStyle/>
          <a:p>
            <a:r>
              <a:rPr lang="en-US" dirty="0"/>
              <a:t>Example: What is the average launch time by light conditions and length of boat?</a:t>
            </a:r>
          </a:p>
        </p:txBody>
      </p:sp>
      <p:sp>
        <p:nvSpPr>
          <p:cNvPr id="3" name="Slide Number Placeholder 2"/>
          <p:cNvSpPr>
            <a:spLocks noGrp="1"/>
          </p:cNvSpPr>
          <p:nvPr>
            <p:ph type="sldNum" sz="quarter" idx="4"/>
          </p:nvPr>
        </p:nvSpPr>
        <p:spPr/>
        <p:txBody>
          <a:bodyPr/>
          <a:lstStyle/>
          <a:p>
            <a:fld id="{BAB60FF9-C0B8-43F3-9D3C-DA8285A02D4E}" type="slidenum">
              <a:rPr lang="en-US" smtClean="0"/>
              <a:pPr/>
              <a:t>57</a:t>
            </a:fld>
            <a:endParaRPr lang="en-US" dirty="0"/>
          </a:p>
        </p:txBody>
      </p:sp>
      <p:sp>
        <p:nvSpPr>
          <p:cNvPr id="6" name="Rounded Rectangle 5"/>
          <p:cNvSpPr/>
          <p:nvPr/>
        </p:nvSpPr>
        <p:spPr bwMode="auto">
          <a:xfrm>
            <a:off x="3048001" y="1862055"/>
            <a:ext cx="6172201" cy="1366261"/>
          </a:xfrm>
          <a:prstGeom prst="roundRect">
            <a:avLst/>
          </a:prstGeom>
          <a:solidFill>
            <a:srgbClr val="7030A0">
              <a:alpha val="10000"/>
            </a:srgb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endParaRPr lang="en-US" sz="2400">
              <a:latin typeface="Times New Roman" pitchFamily="18" charset="0"/>
            </a:endParaRPr>
          </a:p>
        </p:txBody>
      </p:sp>
      <p:sp>
        <p:nvSpPr>
          <p:cNvPr id="8" name="Rounded Rectangle 7"/>
          <p:cNvSpPr/>
          <p:nvPr/>
        </p:nvSpPr>
        <p:spPr bwMode="auto">
          <a:xfrm>
            <a:off x="3048001" y="3248056"/>
            <a:ext cx="6172200" cy="1367540"/>
          </a:xfrm>
          <a:prstGeom prst="roundRect">
            <a:avLst/>
          </a:prstGeom>
          <a:solidFill>
            <a:schemeClr val="accent2">
              <a:lumMod val="50000"/>
              <a:alpha val="1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endParaRPr lang="en-US" sz="2400">
              <a:latin typeface="Times New Roman" pitchFamily="18" charset="0"/>
            </a:endParaRPr>
          </a:p>
        </p:txBody>
      </p:sp>
      <p:sp>
        <p:nvSpPr>
          <p:cNvPr id="11" name="Rounded Rectangle 10"/>
          <p:cNvSpPr/>
          <p:nvPr/>
        </p:nvSpPr>
        <p:spPr bwMode="auto">
          <a:xfrm>
            <a:off x="3048001" y="4635337"/>
            <a:ext cx="6110846" cy="1029776"/>
          </a:xfrm>
          <a:prstGeom prst="roundRect">
            <a:avLst/>
          </a:prstGeom>
          <a:solidFill>
            <a:srgbClr val="FF0000">
              <a:alpha val="10000"/>
            </a:srgb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endParaRPr lang="en-US" sz="2400">
              <a:latin typeface="Times New Roman" pitchFamily="18" charset="0"/>
            </a:endParaRPr>
          </a:p>
        </p:txBody>
      </p:sp>
      <p:sp>
        <p:nvSpPr>
          <p:cNvPr id="4" name="Down Arrow 3"/>
          <p:cNvSpPr/>
          <p:nvPr/>
        </p:nvSpPr>
        <p:spPr bwMode="auto">
          <a:xfrm rot="6296772">
            <a:off x="9465550" y="2415242"/>
            <a:ext cx="273447" cy="706223"/>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endParaRPr lang="en-US" sz="2400">
              <a:latin typeface="Times New Roman" pitchFamily="18" charset="0"/>
            </a:endParaRPr>
          </a:p>
        </p:txBody>
      </p:sp>
      <p:sp>
        <p:nvSpPr>
          <p:cNvPr id="12" name="Down Arrow 11"/>
          <p:cNvSpPr/>
          <p:nvPr/>
        </p:nvSpPr>
        <p:spPr bwMode="auto">
          <a:xfrm rot="6296772">
            <a:off x="9470932" y="3668804"/>
            <a:ext cx="273447" cy="696486"/>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endParaRPr lang="en-US" sz="2400">
              <a:latin typeface="Times New Roman" pitchFamily="18" charset="0"/>
            </a:endParaRPr>
          </a:p>
        </p:txBody>
      </p:sp>
      <p:sp>
        <p:nvSpPr>
          <p:cNvPr id="13" name="Down Arrow 12"/>
          <p:cNvSpPr/>
          <p:nvPr/>
        </p:nvSpPr>
        <p:spPr bwMode="auto">
          <a:xfrm rot="6296772">
            <a:off x="9503420" y="5007967"/>
            <a:ext cx="273447" cy="722703"/>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endParaRPr lang="en-US" sz="2400">
              <a:latin typeface="Times New Roman" pitchFamily="18" charset="0"/>
            </a:endParaRPr>
          </a:p>
        </p:txBody>
      </p:sp>
    </p:spTree>
    <p:extLst>
      <p:ext uri="{BB962C8B-B14F-4D97-AF65-F5344CB8AC3E}">
        <p14:creationId xmlns:p14="http://schemas.microsoft.com/office/powerpoint/2010/main" val="205576221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7869" y="162580"/>
            <a:ext cx="10143931" cy="523220"/>
          </a:xfrm>
        </p:spPr>
        <p:txBody>
          <a:bodyPr/>
          <a:lstStyle/>
          <a:p>
            <a:r>
              <a:rPr lang="en-US" dirty="0"/>
              <a:t>Use “Group By” to summarize data by variable</a:t>
            </a:r>
          </a:p>
        </p:txBody>
      </p:sp>
      <p:sp>
        <p:nvSpPr>
          <p:cNvPr id="3" name="Slide Number Placeholder 2"/>
          <p:cNvSpPr>
            <a:spLocks noGrp="1"/>
          </p:cNvSpPr>
          <p:nvPr>
            <p:ph type="sldNum" sz="quarter" idx="4"/>
          </p:nvPr>
        </p:nvSpPr>
        <p:spPr/>
        <p:txBody>
          <a:bodyPr/>
          <a:lstStyle/>
          <a:p>
            <a:fld id="{BAB60FF9-C0B8-43F3-9D3C-DA8285A02D4E}" type="slidenum">
              <a:rPr lang="en-US" smtClean="0"/>
              <a:pPr/>
              <a:t>58</a:t>
            </a:fld>
            <a:endParaRPr lang="en-US" dirty="0"/>
          </a:p>
        </p:txBody>
      </p:sp>
      <p:sp>
        <p:nvSpPr>
          <p:cNvPr id="5" name="TextBox 4"/>
          <p:cNvSpPr txBox="1"/>
          <p:nvPr/>
        </p:nvSpPr>
        <p:spPr>
          <a:xfrm>
            <a:off x="2133600" y="6597005"/>
            <a:ext cx="6936514" cy="230832"/>
          </a:xfrm>
          <a:prstGeom prst="rect">
            <a:avLst/>
          </a:prstGeom>
          <a:noFill/>
        </p:spPr>
        <p:txBody>
          <a:bodyPr wrap="none" rtlCol="0">
            <a:spAutoFit/>
          </a:bodyPr>
          <a:lstStyle/>
          <a:p>
            <a:r>
              <a:rPr lang="en-US" sz="900" dirty="0"/>
              <a:t>List of power query functions available from Microsoft (</a:t>
            </a:r>
            <a:r>
              <a:rPr lang="en-US" sz="900" dirty="0">
                <a:hlinkClick r:id="rId2"/>
              </a:rPr>
              <a:t>https://msdn.microsoft.com/library/1ed840b1-7e20-4419-ad2f-d82054c9b2ab</a:t>
            </a:r>
            <a:r>
              <a:rPr lang="en-US" sz="900" dirty="0"/>
              <a:t>)</a:t>
            </a:r>
          </a:p>
        </p:txBody>
      </p:sp>
      <p:pic>
        <p:nvPicPr>
          <p:cNvPr id="6" name="Picture 5" descr="Screen Clipping"/>
          <p:cNvPicPr>
            <a:picLocks noChangeAspect="1"/>
          </p:cNvPicPr>
          <p:nvPr/>
        </p:nvPicPr>
        <p:blipFill rotWithShape="1">
          <a:blip r:embed="rId3">
            <a:extLst>
              <a:ext uri="{28A0092B-C50C-407E-A947-70E740481C1C}">
                <a14:useLocalDpi xmlns:a14="http://schemas.microsoft.com/office/drawing/2010/main" val="0"/>
              </a:ext>
            </a:extLst>
          </a:blip>
          <a:srcRect l="24107" t="16131" r="3572" b="4519"/>
          <a:stretch/>
        </p:blipFill>
        <p:spPr>
          <a:xfrm>
            <a:off x="2590800" y="990601"/>
            <a:ext cx="7086600" cy="4811889"/>
          </a:xfrm>
          <a:prstGeom prst="rect">
            <a:avLst/>
          </a:prstGeom>
        </p:spPr>
      </p:pic>
    </p:spTree>
    <p:extLst>
      <p:ext uri="{BB962C8B-B14F-4D97-AF65-F5344CB8AC3E}">
        <p14:creationId xmlns:p14="http://schemas.microsoft.com/office/powerpoint/2010/main" val="19572841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3126840"/>
            <a:ext cx="8991600" cy="954107"/>
          </a:xfrm>
        </p:spPr>
        <p:txBody>
          <a:bodyPr/>
          <a:lstStyle/>
          <a:p>
            <a:pPr algn="ctr"/>
            <a:r>
              <a:rPr lang="en-US" dirty="0"/>
              <a:t>Analysis approach, tools, and scripts are documented and saved in a way that they can be applied directly to your data</a:t>
            </a:r>
          </a:p>
        </p:txBody>
      </p:sp>
      <p:sp>
        <p:nvSpPr>
          <p:cNvPr id="3" name="Slide Number Placeholder 2"/>
          <p:cNvSpPr>
            <a:spLocks noGrp="1"/>
          </p:cNvSpPr>
          <p:nvPr>
            <p:ph type="sldNum" sz="quarter" idx="4"/>
          </p:nvPr>
        </p:nvSpPr>
        <p:spPr/>
        <p:txBody>
          <a:bodyPr/>
          <a:lstStyle/>
          <a:p>
            <a:fld id="{BAB60FF9-C0B8-43F3-9D3C-DA8285A02D4E}" type="slidenum">
              <a:rPr lang="en-US" smtClean="0"/>
              <a:pPr/>
              <a:t>5</a:t>
            </a:fld>
            <a:endParaRPr lang="en-US" dirty="0"/>
          </a:p>
        </p:txBody>
      </p:sp>
      <p:sp>
        <p:nvSpPr>
          <p:cNvPr id="4" name="TextBox 3"/>
          <p:cNvSpPr txBox="1"/>
          <p:nvPr/>
        </p:nvSpPr>
        <p:spPr>
          <a:xfrm>
            <a:off x="1905000" y="2057401"/>
            <a:ext cx="8458200" cy="584775"/>
          </a:xfrm>
          <a:prstGeom prst="rect">
            <a:avLst/>
          </a:prstGeom>
          <a:noFill/>
        </p:spPr>
        <p:txBody>
          <a:bodyPr wrap="square" rtlCol="0">
            <a:spAutoFit/>
          </a:bodyPr>
          <a:lstStyle/>
          <a:p>
            <a:r>
              <a:rPr lang="en-US" sz="3200" dirty="0"/>
              <a:t>Same data + same methods = same results</a:t>
            </a:r>
          </a:p>
        </p:txBody>
      </p:sp>
      <p:sp>
        <p:nvSpPr>
          <p:cNvPr id="5" name="Rounded Rectangle 4"/>
          <p:cNvSpPr/>
          <p:nvPr/>
        </p:nvSpPr>
        <p:spPr bwMode="auto">
          <a:xfrm>
            <a:off x="4301066" y="2057401"/>
            <a:ext cx="2895600" cy="584775"/>
          </a:xfrm>
          <a:prstGeom prst="roundRect">
            <a:avLst/>
          </a:prstGeom>
          <a:solidFill>
            <a:schemeClr val="accent1">
              <a:alpha val="2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endParaRPr lang="en-US" sz="2400">
              <a:latin typeface="Times New Roman" pitchFamily="18" charset="0"/>
            </a:endParaRPr>
          </a:p>
        </p:txBody>
      </p:sp>
    </p:spTree>
    <p:extLst>
      <p:ext uri="{BB962C8B-B14F-4D97-AF65-F5344CB8AC3E}">
        <p14:creationId xmlns:p14="http://schemas.microsoft.com/office/powerpoint/2010/main" val="294432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1257" y="162581"/>
            <a:ext cx="11579290" cy="954107"/>
          </a:xfrm>
        </p:spPr>
        <p:txBody>
          <a:bodyPr/>
          <a:lstStyle/>
          <a:p>
            <a:r>
              <a:rPr lang="en-US" dirty="0"/>
              <a:t>Power Query saves all of your steps so you can reproduce or change your analysis quickly</a:t>
            </a:r>
          </a:p>
        </p:txBody>
      </p:sp>
      <p:sp>
        <p:nvSpPr>
          <p:cNvPr id="3" name="Slide Number Placeholder 2"/>
          <p:cNvSpPr>
            <a:spLocks noGrp="1"/>
          </p:cNvSpPr>
          <p:nvPr>
            <p:ph type="sldNum" sz="quarter" idx="4"/>
          </p:nvPr>
        </p:nvSpPr>
        <p:spPr/>
        <p:txBody>
          <a:bodyPr/>
          <a:lstStyle/>
          <a:p>
            <a:fld id="{BAB60FF9-C0B8-43F3-9D3C-DA8285A02D4E}" type="slidenum">
              <a:rPr lang="en-US" smtClean="0"/>
              <a:pPr/>
              <a:t>59</a:t>
            </a:fld>
            <a:endParaRPr lang="en-US" dirty="0"/>
          </a:p>
        </p:txBody>
      </p:sp>
      <p:pic>
        <p:nvPicPr>
          <p:cNvPr id="5" name="Picture 4" descr="Screen Clipping"/>
          <p:cNvPicPr>
            <a:picLocks noChangeAspect="1"/>
          </p:cNvPicPr>
          <p:nvPr/>
        </p:nvPicPr>
        <p:blipFill rotWithShape="1">
          <a:blip r:embed="rId3">
            <a:extLst>
              <a:ext uri="{28A0092B-C50C-407E-A947-70E740481C1C}">
                <a14:useLocalDpi xmlns:a14="http://schemas.microsoft.com/office/drawing/2010/main" val="0"/>
              </a:ext>
            </a:extLst>
          </a:blip>
          <a:srcRect l="1333"/>
          <a:stretch/>
        </p:blipFill>
        <p:spPr>
          <a:xfrm>
            <a:off x="1752600" y="1600200"/>
            <a:ext cx="8839200" cy="3743518"/>
          </a:xfrm>
          <a:prstGeom prst="rect">
            <a:avLst/>
          </a:prstGeom>
        </p:spPr>
      </p:pic>
    </p:spTree>
    <p:extLst>
      <p:ext uri="{BB962C8B-B14F-4D97-AF65-F5344CB8AC3E}">
        <p14:creationId xmlns:p14="http://schemas.microsoft.com/office/powerpoint/2010/main" val="344108424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918" y="162581"/>
            <a:ext cx="11644604" cy="954107"/>
          </a:xfrm>
        </p:spPr>
        <p:txBody>
          <a:bodyPr/>
          <a:lstStyle/>
          <a:p>
            <a:r>
              <a:rPr lang="en-US" dirty="0"/>
              <a:t>Speed up your workflow: you can quickly make changes your analysis</a:t>
            </a:r>
          </a:p>
        </p:txBody>
      </p:sp>
      <p:sp>
        <p:nvSpPr>
          <p:cNvPr id="3" name="Slide Number Placeholder 2"/>
          <p:cNvSpPr>
            <a:spLocks noGrp="1"/>
          </p:cNvSpPr>
          <p:nvPr>
            <p:ph type="sldNum" sz="quarter" idx="4"/>
          </p:nvPr>
        </p:nvSpPr>
        <p:spPr/>
        <p:txBody>
          <a:bodyPr/>
          <a:lstStyle/>
          <a:p>
            <a:fld id="{BAB60FF9-C0B8-43F3-9D3C-DA8285A02D4E}" type="slidenum">
              <a:rPr lang="en-US" smtClean="0"/>
              <a:pPr/>
              <a:t>60</a:t>
            </a:fld>
            <a:endParaRPr lang="en-US" dirty="0"/>
          </a:p>
        </p:txBody>
      </p:sp>
      <p:sp>
        <p:nvSpPr>
          <p:cNvPr id="4" name="TextBox 3"/>
          <p:cNvSpPr txBox="1"/>
          <p:nvPr/>
        </p:nvSpPr>
        <p:spPr>
          <a:xfrm>
            <a:off x="3209690" y="1422818"/>
            <a:ext cx="4583306" cy="369332"/>
          </a:xfrm>
          <a:prstGeom prst="rect">
            <a:avLst/>
          </a:prstGeom>
          <a:noFill/>
        </p:spPr>
        <p:txBody>
          <a:bodyPr wrap="none" rtlCol="0">
            <a:spAutoFit/>
          </a:bodyPr>
          <a:lstStyle/>
          <a:p>
            <a:r>
              <a:rPr lang="en-US" dirty="0"/>
              <a:t>“No, not by light conditions, by load weight”</a:t>
            </a:r>
          </a:p>
        </p:txBody>
      </p:sp>
      <p:sp>
        <p:nvSpPr>
          <p:cNvPr id="7" name="Right Arrow 6"/>
          <p:cNvSpPr/>
          <p:nvPr/>
        </p:nvSpPr>
        <p:spPr bwMode="auto">
          <a:xfrm>
            <a:off x="6019800" y="3505200"/>
            <a:ext cx="304800" cy="533400"/>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endParaRPr lang="en-US" sz="2400">
              <a:latin typeface="Times New Roman" pitchFamily="18" charset="0"/>
            </a:endParaRPr>
          </a:p>
        </p:txBody>
      </p:sp>
      <p:sp>
        <p:nvSpPr>
          <p:cNvPr id="8" name="TextBox 7"/>
          <p:cNvSpPr txBox="1"/>
          <p:nvPr/>
        </p:nvSpPr>
        <p:spPr>
          <a:xfrm>
            <a:off x="2215267" y="2413450"/>
            <a:ext cx="2980303" cy="369332"/>
          </a:xfrm>
          <a:prstGeom prst="rect">
            <a:avLst/>
          </a:prstGeom>
          <a:noFill/>
        </p:spPr>
        <p:txBody>
          <a:bodyPr wrap="none" rtlCol="0">
            <a:spAutoFit/>
          </a:bodyPr>
          <a:lstStyle/>
          <a:p>
            <a:r>
              <a:rPr lang="en-US" dirty="0"/>
              <a:t>Grouped by light conditions</a:t>
            </a:r>
          </a:p>
        </p:txBody>
      </p:sp>
      <p:sp>
        <p:nvSpPr>
          <p:cNvPr id="9" name="TextBox 8"/>
          <p:cNvSpPr txBox="1"/>
          <p:nvPr/>
        </p:nvSpPr>
        <p:spPr>
          <a:xfrm>
            <a:off x="7086600" y="2325509"/>
            <a:ext cx="2621230" cy="369332"/>
          </a:xfrm>
          <a:prstGeom prst="rect">
            <a:avLst/>
          </a:prstGeom>
          <a:noFill/>
        </p:spPr>
        <p:txBody>
          <a:bodyPr wrap="none" rtlCol="0">
            <a:spAutoFit/>
          </a:bodyPr>
          <a:lstStyle/>
          <a:p>
            <a:r>
              <a:rPr lang="en-US" dirty="0"/>
              <a:t>Grouped by load weight</a:t>
            </a:r>
          </a:p>
        </p:txBody>
      </p:sp>
      <p:pic>
        <p:nvPicPr>
          <p:cNvPr id="5" name="Picture 4"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2601" y="2861386"/>
            <a:ext cx="4072349" cy="1939214"/>
          </a:xfrm>
          <a:prstGeom prst="rect">
            <a:avLst/>
          </a:prstGeom>
        </p:spPr>
      </p:pic>
      <p:pic>
        <p:nvPicPr>
          <p:cNvPr id="11" name="Picture 10"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0801" y="2782782"/>
            <a:ext cx="4006179" cy="2017818"/>
          </a:xfrm>
          <a:prstGeom prst="rect">
            <a:avLst/>
          </a:prstGeom>
        </p:spPr>
      </p:pic>
    </p:spTree>
    <p:extLst>
      <p:ext uri="{BB962C8B-B14F-4D97-AF65-F5344CB8AC3E}">
        <p14:creationId xmlns:p14="http://schemas.microsoft.com/office/powerpoint/2010/main" val="175142215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752599" y="3128726"/>
            <a:ext cx="9322837" cy="1061829"/>
          </a:xfrm>
        </p:spPr>
        <p:txBody>
          <a:bodyPr/>
          <a:lstStyle/>
          <a:p>
            <a:r>
              <a:rPr lang="en-US" dirty="0"/>
              <a:t>Same data + same methods = same results</a:t>
            </a:r>
          </a:p>
        </p:txBody>
      </p:sp>
      <p:sp>
        <p:nvSpPr>
          <p:cNvPr id="3" name="Slide Number Placeholder 2"/>
          <p:cNvSpPr>
            <a:spLocks noGrp="1"/>
          </p:cNvSpPr>
          <p:nvPr>
            <p:ph type="sldNum" sz="quarter" idx="4"/>
          </p:nvPr>
        </p:nvSpPr>
        <p:spPr/>
        <p:txBody>
          <a:bodyPr/>
          <a:lstStyle/>
          <a:p>
            <a:fld id="{BAB60FF9-C0B8-43F3-9D3C-DA8285A02D4E}" type="slidenum">
              <a:rPr lang="en-US" smtClean="0"/>
              <a:pPr/>
              <a:t>61</a:t>
            </a:fld>
            <a:endParaRPr lang="en-US" dirty="0"/>
          </a:p>
        </p:txBody>
      </p:sp>
      <p:sp>
        <p:nvSpPr>
          <p:cNvPr id="4" name="Rounded Rectangle 3"/>
          <p:cNvSpPr/>
          <p:nvPr/>
        </p:nvSpPr>
        <p:spPr bwMode="auto">
          <a:xfrm>
            <a:off x="8114522" y="3128726"/>
            <a:ext cx="2960914" cy="547535"/>
          </a:xfrm>
          <a:prstGeom prst="roundRect">
            <a:avLst/>
          </a:prstGeom>
          <a:solidFill>
            <a:schemeClr val="accent1">
              <a:alpha val="1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endParaRPr lang="en-US" sz="2400">
              <a:latin typeface="Times New Roman" pitchFamily="18" charset="0"/>
            </a:endParaRPr>
          </a:p>
        </p:txBody>
      </p:sp>
      <p:sp>
        <p:nvSpPr>
          <p:cNvPr id="5" name="Rectangle 4">
            <a:extLst>
              <a:ext uri="{FF2B5EF4-FFF2-40B4-BE49-F238E27FC236}">
                <a16:creationId xmlns:a16="http://schemas.microsoft.com/office/drawing/2014/main" id="{8A09D864-1300-42D4-A2AC-759EEDB27016}"/>
              </a:ext>
            </a:extLst>
          </p:cNvPr>
          <p:cNvSpPr/>
          <p:nvPr/>
        </p:nvSpPr>
        <p:spPr>
          <a:xfrm>
            <a:off x="2982012" y="5415402"/>
            <a:ext cx="6096000" cy="830997"/>
          </a:xfrm>
          <a:prstGeom prst="rect">
            <a:avLst/>
          </a:prstGeom>
          <a:solidFill>
            <a:srgbClr val="FFFF00"/>
          </a:solidFill>
          <a:ln>
            <a:solidFill>
              <a:schemeClr val="tx1"/>
            </a:solidFill>
          </a:ln>
        </p:spPr>
        <p:txBody>
          <a:bodyPr>
            <a:spAutoFit/>
          </a:bodyPr>
          <a:lstStyle/>
          <a:p>
            <a:pPr algn="ctr"/>
            <a:r>
              <a:rPr lang="en-US" sz="2400" dirty="0"/>
              <a:t>“Same results” </a:t>
            </a:r>
            <a:r>
              <a:rPr lang="en-US" sz="2400" i="1" dirty="0"/>
              <a:t>doesn’t necessarily</a:t>
            </a:r>
            <a:r>
              <a:rPr lang="en-US" sz="2400" dirty="0"/>
              <a:t> mean same conclusions</a:t>
            </a:r>
          </a:p>
        </p:txBody>
      </p:sp>
    </p:spTree>
    <p:extLst>
      <p:ext uri="{BB962C8B-B14F-4D97-AF65-F5344CB8AC3E}">
        <p14:creationId xmlns:p14="http://schemas.microsoft.com/office/powerpoint/2010/main" val="32322390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9C4004-6330-4269-AD43-8597BB10D1C3}"/>
              </a:ext>
            </a:extLst>
          </p:cNvPr>
          <p:cNvSpPr>
            <a:spLocks noGrp="1"/>
          </p:cNvSpPr>
          <p:nvPr>
            <p:ph type="title"/>
          </p:nvPr>
        </p:nvSpPr>
        <p:spPr/>
        <p:txBody>
          <a:bodyPr/>
          <a:lstStyle/>
          <a:p>
            <a:r>
              <a:rPr lang="en-US" dirty="0"/>
              <a:t>Exercise 1: Unpivot  the data</a:t>
            </a:r>
          </a:p>
        </p:txBody>
      </p:sp>
      <p:sp>
        <p:nvSpPr>
          <p:cNvPr id="12" name="TextBox 11">
            <a:extLst>
              <a:ext uri="{FF2B5EF4-FFF2-40B4-BE49-F238E27FC236}">
                <a16:creationId xmlns:a16="http://schemas.microsoft.com/office/drawing/2014/main" id="{A9B9D797-CDD4-4536-90FF-58EF0922D1C8}"/>
              </a:ext>
            </a:extLst>
          </p:cNvPr>
          <p:cNvSpPr txBox="1"/>
          <p:nvPr/>
        </p:nvSpPr>
        <p:spPr>
          <a:xfrm>
            <a:off x="8919824" y="1346486"/>
            <a:ext cx="941283" cy="369332"/>
          </a:xfrm>
          <a:prstGeom prst="rect">
            <a:avLst/>
          </a:prstGeom>
          <a:solidFill>
            <a:srgbClr val="FFFF00"/>
          </a:solidFill>
        </p:spPr>
        <p:txBody>
          <a:bodyPr wrap="none" rtlCol="0">
            <a:spAutoFit/>
          </a:bodyPr>
          <a:lstStyle/>
          <a:p>
            <a:r>
              <a:rPr lang="en-US" b="1" dirty="0"/>
              <a:t>Output</a:t>
            </a:r>
          </a:p>
        </p:txBody>
      </p:sp>
      <p:pic>
        <p:nvPicPr>
          <p:cNvPr id="19" name="Picture 18">
            <a:extLst>
              <a:ext uri="{FF2B5EF4-FFF2-40B4-BE49-F238E27FC236}">
                <a16:creationId xmlns:a16="http://schemas.microsoft.com/office/drawing/2014/main" id="{0C12260F-E906-4B42-B78B-9A09D3744E84}"/>
              </a:ext>
            </a:extLst>
          </p:cNvPr>
          <p:cNvPicPr>
            <a:picLocks noChangeAspect="1"/>
          </p:cNvPicPr>
          <p:nvPr/>
        </p:nvPicPr>
        <p:blipFill>
          <a:blip r:embed="rId2"/>
          <a:stretch>
            <a:fillRect/>
          </a:stretch>
        </p:blipFill>
        <p:spPr>
          <a:xfrm>
            <a:off x="312908" y="1938761"/>
            <a:ext cx="5963214" cy="1463807"/>
          </a:xfrm>
          <a:prstGeom prst="rect">
            <a:avLst/>
          </a:prstGeom>
        </p:spPr>
      </p:pic>
      <p:sp>
        <p:nvSpPr>
          <p:cNvPr id="20" name="TextBox 19">
            <a:extLst>
              <a:ext uri="{FF2B5EF4-FFF2-40B4-BE49-F238E27FC236}">
                <a16:creationId xmlns:a16="http://schemas.microsoft.com/office/drawing/2014/main" id="{1E7B02A7-9CC2-4487-87E9-177497EA9251}"/>
              </a:ext>
            </a:extLst>
          </p:cNvPr>
          <p:cNvSpPr txBox="1"/>
          <p:nvPr/>
        </p:nvSpPr>
        <p:spPr>
          <a:xfrm>
            <a:off x="2330893" y="1318139"/>
            <a:ext cx="748923" cy="369332"/>
          </a:xfrm>
          <a:prstGeom prst="rect">
            <a:avLst/>
          </a:prstGeom>
          <a:solidFill>
            <a:srgbClr val="FFFF00"/>
          </a:solidFill>
        </p:spPr>
        <p:txBody>
          <a:bodyPr wrap="none" rtlCol="0">
            <a:spAutoFit/>
          </a:bodyPr>
          <a:lstStyle/>
          <a:p>
            <a:r>
              <a:rPr lang="en-US" b="1" dirty="0"/>
              <a:t>Input</a:t>
            </a:r>
          </a:p>
        </p:txBody>
      </p:sp>
      <p:pic>
        <p:nvPicPr>
          <p:cNvPr id="5" name="Picture 4">
            <a:extLst>
              <a:ext uri="{FF2B5EF4-FFF2-40B4-BE49-F238E27FC236}">
                <a16:creationId xmlns:a16="http://schemas.microsoft.com/office/drawing/2014/main" id="{3130C2A7-C042-4C84-AF4E-4A652F81BEAA}"/>
              </a:ext>
            </a:extLst>
          </p:cNvPr>
          <p:cNvPicPr>
            <a:picLocks noChangeAspect="1"/>
          </p:cNvPicPr>
          <p:nvPr/>
        </p:nvPicPr>
        <p:blipFill>
          <a:blip r:embed="rId3"/>
          <a:stretch>
            <a:fillRect/>
          </a:stretch>
        </p:blipFill>
        <p:spPr>
          <a:xfrm>
            <a:off x="7883172" y="1938760"/>
            <a:ext cx="3535942" cy="4251426"/>
          </a:xfrm>
          <a:prstGeom prst="rect">
            <a:avLst/>
          </a:prstGeom>
        </p:spPr>
      </p:pic>
    </p:spTree>
    <p:extLst>
      <p:ext uri="{BB962C8B-B14F-4D97-AF65-F5344CB8AC3E}">
        <p14:creationId xmlns:p14="http://schemas.microsoft.com/office/powerpoint/2010/main" val="389441544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9C4004-6330-4269-AD43-8597BB10D1C3}"/>
              </a:ext>
            </a:extLst>
          </p:cNvPr>
          <p:cNvSpPr>
            <a:spLocks noGrp="1"/>
          </p:cNvSpPr>
          <p:nvPr>
            <p:ph type="title"/>
          </p:nvPr>
        </p:nvSpPr>
        <p:spPr/>
        <p:txBody>
          <a:bodyPr/>
          <a:lstStyle/>
          <a:p>
            <a:r>
              <a:rPr lang="en-US" dirty="0"/>
              <a:t>Exercise 2: Create a trend line</a:t>
            </a:r>
          </a:p>
        </p:txBody>
      </p:sp>
      <p:sp>
        <p:nvSpPr>
          <p:cNvPr id="10" name="TextBox 9">
            <a:extLst>
              <a:ext uri="{FF2B5EF4-FFF2-40B4-BE49-F238E27FC236}">
                <a16:creationId xmlns:a16="http://schemas.microsoft.com/office/drawing/2014/main" id="{A206FABC-85E6-4172-B4D0-8B82CEE8E6EA}"/>
              </a:ext>
            </a:extLst>
          </p:cNvPr>
          <p:cNvSpPr txBox="1"/>
          <p:nvPr/>
        </p:nvSpPr>
        <p:spPr>
          <a:xfrm>
            <a:off x="2330893" y="1318139"/>
            <a:ext cx="748923" cy="369332"/>
          </a:xfrm>
          <a:prstGeom prst="rect">
            <a:avLst/>
          </a:prstGeom>
          <a:solidFill>
            <a:srgbClr val="FFFF00"/>
          </a:solidFill>
        </p:spPr>
        <p:txBody>
          <a:bodyPr wrap="none" rtlCol="0">
            <a:spAutoFit/>
          </a:bodyPr>
          <a:lstStyle/>
          <a:p>
            <a:r>
              <a:rPr lang="en-US" b="1" dirty="0"/>
              <a:t>Input</a:t>
            </a:r>
          </a:p>
        </p:txBody>
      </p:sp>
      <p:sp>
        <p:nvSpPr>
          <p:cNvPr id="13" name="TextBox 12">
            <a:extLst>
              <a:ext uri="{FF2B5EF4-FFF2-40B4-BE49-F238E27FC236}">
                <a16:creationId xmlns:a16="http://schemas.microsoft.com/office/drawing/2014/main" id="{6701F2BC-52BF-4A9D-A6FB-F1CC8DEE9F1A}"/>
              </a:ext>
            </a:extLst>
          </p:cNvPr>
          <p:cNvSpPr txBox="1"/>
          <p:nvPr/>
        </p:nvSpPr>
        <p:spPr>
          <a:xfrm>
            <a:off x="7928129" y="1318139"/>
            <a:ext cx="941283" cy="369332"/>
          </a:xfrm>
          <a:prstGeom prst="rect">
            <a:avLst/>
          </a:prstGeom>
          <a:solidFill>
            <a:srgbClr val="FFFF00"/>
          </a:solidFill>
        </p:spPr>
        <p:txBody>
          <a:bodyPr wrap="none" rtlCol="0">
            <a:spAutoFit/>
          </a:bodyPr>
          <a:lstStyle/>
          <a:p>
            <a:r>
              <a:rPr lang="en-US" b="1" dirty="0"/>
              <a:t>Output</a:t>
            </a:r>
          </a:p>
        </p:txBody>
      </p:sp>
      <p:pic>
        <p:nvPicPr>
          <p:cNvPr id="6" name="Picture 5">
            <a:extLst>
              <a:ext uri="{FF2B5EF4-FFF2-40B4-BE49-F238E27FC236}">
                <a16:creationId xmlns:a16="http://schemas.microsoft.com/office/drawing/2014/main" id="{B03EEF91-396A-4C70-8D81-24327233F206}"/>
              </a:ext>
            </a:extLst>
          </p:cNvPr>
          <p:cNvPicPr>
            <a:picLocks noChangeAspect="1"/>
          </p:cNvPicPr>
          <p:nvPr/>
        </p:nvPicPr>
        <p:blipFill>
          <a:blip r:embed="rId2"/>
          <a:stretch>
            <a:fillRect/>
          </a:stretch>
        </p:blipFill>
        <p:spPr>
          <a:xfrm>
            <a:off x="1462693" y="1832541"/>
            <a:ext cx="2641716" cy="4714173"/>
          </a:xfrm>
          <a:prstGeom prst="rect">
            <a:avLst/>
          </a:prstGeom>
        </p:spPr>
      </p:pic>
      <p:pic>
        <p:nvPicPr>
          <p:cNvPr id="15" name="Picture 14">
            <a:extLst>
              <a:ext uri="{FF2B5EF4-FFF2-40B4-BE49-F238E27FC236}">
                <a16:creationId xmlns:a16="http://schemas.microsoft.com/office/drawing/2014/main" id="{13D42D6F-2BBF-4867-9107-D70CAC473BBC}"/>
              </a:ext>
            </a:extLst>
          </p:cNvPr>
          <p:cNvPicPr>
            <a:picLocks noChangeAspect="1"/>
          </p:cNvPicPr>
          <p:nvPr/>
        </p:nvPicPr>
        <p:blipFill>
          <a:blip r:embed="rId3"/>
          <a:stretch>
            <a:fillRect/>
          </a:stretch>
        </p:blipFill>
        <p:spPr>
          <a:xfrm>
            <a:off x="5398069" y="2178060"/>
            <a:ext cx="5060119" cy="3773751"/>
          </a:xfrm>
          <a:prstGeom prst="rect">
            <a:avLst/>
          </a:prstGeom>
        </p:spPr>
      </p:pic>
    </p:spTree>
    <p:extLst>
      <p:ext uri="{BB962C8B-B14F-4D97-AF65-F5344CB8AC3E}">
        <p14:creationId xmlns:p14="http://schemas.microsoft.com/office/powerpoint/2010/main" val="12715946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8300" y="3182530"/>
            <a:ext cx="8991600" cy="954107"/>
          </a:xfrm>
        </p:spPr>
        <p:txBody>
          <a:bodyPr/>
          <a:lstStyle/>
          <a:p>
            <a:pPr algn="ctr"/>
            <a:r>
              <a:rPr lang="en-US" dirty="0"/>
              <a:t>All of your figures, tables, and conclusions can be reproduced by another researcher (or you in the future)</a:t>
            </a:r>
          </a:p>
        </p:txBody>
      </p:sp>
      <p:sp>
        <p:nvSpPr>
          <p:cNvPr id="3" name="Slide Number Placeholder 2"/>
          <p:cNvSpPr>
            <a:spLocks noGrp="1"/>
          </p:cNvSpPr>
          <p:nvPr>
            <p:ph type="sldNum" sz="quarter" idx="4"/>
          </p:nvPr>
        </p:nvSpPr>
        <p:spPr/>
        <p:txBody>
          <a:bodyPr/>
          <a:lstStyle/>
          <a:p>
            <a:fld id="{BAB60FF9-C0B8-43F3-9D3C-DA8285A02D4E}" type="slidenum">
              <a:rPr lang="en-US" smtClean="0"/>
              <a:pPr/>
              <a:t>6</a:t>
            </a:fld>
            <a:endParaRPr lang="en-US" dirty="0"/>
          </a:p>
        </p:txBody>
      </p:sp>
      <p:sp>
        <p:nvSpPr>
          <p:cNvPr id="4" name="TextBox 3"/>
          <p:cNvSpPr txBox="1"/>
          <p:nvPr/>
        </p:nvSpPr>
        <p:spPr>
          <a:xfrm>
            <a:off x="1905000" y="2057401"/>
            <a:ext cx="8458200" cy="584775"/>
          </a:xfrm>
          <a:prstGeom prst="rect">
            <a:avLst/>
          </a:prstGeom>
          <a:noFill/>
        </p:spPr>
        <p:txBody>
          <a:bodyPr wrap="square" rtlCol="0">
            <a:spAutoFit/>
          </a:bodyPr>
          <a:lstStyle/>
          <a:p>
            <a:r>
              <a:rPr lang="en-US" sz="3200" dirty="0"/>
              <a:t>Same data + same methods = same results</a:t>
            </a:r>
          </a:p>
        </p:txBody>
      </p:sp>
      <p:sp>
        <p:nvSpPr>
          <p:cNvPr id="5" name="Rounded Rectangle 4"/>
          <p:cNvSpPr/>
          <p:nvPr/>
        </p:nvSpPr>
        <p:spPr bwMode="auto">
          <a:xfrm>
            <a:off x="7484532" y="2082802"/>
            <a:ext cx="2573865" cy="584775"/>
          </a:xfrm>
          <a:prstGeom prst="roundRect">
            <a:avLst/>
          </a:prstGeom>
          <a:solidFill>
            <a:schemeClr val="accent1">
              <a:alpha val="2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endParaRPr lang="en-US" sz="2400">
              <a:latin typeface="Times New Roman" pitchFamily="18" charset="0"/>
            </a:endParaRPr>
          </a:p>
        </p:txBody>
      </p:sp>
    </p:spTree>
    <p:extLst>
      <p:ext uri="{BB962C8B-B14F-4D97-AF65-F5344CB8AC3E}">
        <p14:creationId xmlns:p14="http://schemas.microsoft.com/office/powerpoint/2010/main" val="3317279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752600" y="3128726"/>
            <a:ext cx="8686800" cy="577081"/>
          </a:xfrm>
        </p:spPr>
        <p:txBody>
          <a:bodyPr/>
          <a:lstStyle/>
          <a:p>
            <a:r>
              <a:rPr lang="en-US" dirty="0"/>
              <a:t>“Reproducible” vs “Replicable”</a:t>
            </a:r>
          </a:p>
        </p:txBody>
      </p:sp>
      <p:sp>
        <p:nvSpPr>
          <p:cNvPr id="3" name="Slide Number Placeholder 2"/>
          <p:cNvSpPr>
            <a:spLocks noGrp="1"/>
          </p:cNvSpPr>
          <p:nvPr>
            <p:ph type="sldNum" sz="quarter" idx="4"/>
          </p:nvPr>
        </p:nvSpPr>
        <p:spPr/>
        <p:txBody>
          <a:bodyPr/>
          <a:lstStyle/>
          <a:p>
            <a:fld id="{BAB60FF9-C0B8-43F3-9D3C-DA8285A02D4E}" type="slidenum">
              <a:rPr lang="en-US" smtClean="0"/>
              <a:pPr/>
              <a:t>7</a:t>
            </a:fld>
            <a:endParaRPr lang="en-US" dirty="0"/>
          </a:p>
        </p:txBody>
      </p:sp>
    </p:spTree>
    <p:extLst>
      <p:ext uri="{BB962C8B-B14F-4D97-AF65-F5344CB8AC3E}">
        <p14:creationId xmlns:p14="http://schemas.microsoft.com/office/powerpoint/2010/main" val="42887657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analysis and processing</a:t>
            </a:r>
          </a:p>
        </p:txBody>
      </p:sp>
      <p:sp>
        <p:nvSpPr>
          <p:cNvPr id="3" name="Slide Number Placeholder 2"/>
          <p:cNvSpPr>
            <a:spLocks noGrp="1"/>
          </p:cNvSpPr>
          <p:nvPr>
            <p:ph type="sldNum" sz="quarter" idx="4"/>
          </p:nvPr>
        </p:nvSpPr>
        <p:spPr/>
        <p:txBody>
          <a:bodyPr/>
          <a:lstStyle/>
          <a:p>
            <a:fld id="{BAB60FF9-C0B8-43F3-9D3C-DA8285A02D4E}" type="slidenum">
              <a:rPr lang="en-US" smtClean="0"/>
              <a:pPr/>
              <a:t>8</a:t>
            </a:fld>
            <a:endParaRPr lang="en-US" dirty="0"/>
          </a:p>
        </p:txBody>
      </p:sp>
      <p:sp>
        <p:nvSpPr>
          <p:cNvPr id="23" name="Right Arrow 22"/>
          <p:cNvSpPr/>
          <p:nvPr/>
        </p:nvSpPr>
        <p:spPr bwMode="auto">
          <a:xfrm>
            <a:off x="3582547" y="3193319"/>
            <a:ext cx="1155658" cy="810499"/>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endParaRPr lang="en-US" sz="2400">
              <a:latin typeface="Times New Roman" pitchFamily="18" charset="0"/>
            </a:endParaRPr>
          </a:p>
        </p:txBody>
      </p:sp>
      <p:pic>
        <p:nvPicPr>
          <p:cNvPr id="24" name="Picture 2" descr="https://www.gannett-cdn.com/-mm-/8f2d4ceca58a6a0c73acc03cf81ff9b74a2332db/c=4-0-3260-2448&amp;r=x408&amp;c=540x405/local/-/media/2015/09/24/TXNMGroup/ElPaso/635786975950464073-NIE-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99685" y="2663238"/>
            <a:ext cx="1921384" cy="1870661"/>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p:cNvSpPr txBox="1"/>
          <p:nvPr/>
        </p:nvSpPr>
        <p:spPr>
          <a:xfrm>
            <a:off x="940823" y="1704294"/>
            <a:ext cx="2439108" cy="841798"/>
          </a:xfrm>
          <a:prstGeom prst="rect">
            <a:avLst/>
          </a:prstGeom>
          <a:noFill/>
        </p:spPr>
        <p:txBody>
          <a:bodyPr wrap="square" rtlCol="0">
            <a:spAutoFit/>
          </a:bodyPr>
          <a:lstStyle/>
          <a:p>
            <a:r>
              <a:rPr lang="en-US" sz="3000" dirty="0"/>
              <a:t>Input Data</a:t>
            </a:r>
          </a:p>
        </p:txBody>
      </p:sp>
      <p:pic>
        <p:nvPicPr>
          <p:cNvPr id="27" name="Picture 6" descr="http://inspectorgrapes.com/uploads/3/4/9/8/34985878/2000897_ori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91581" y="2643847"/>
            <a:ext cx="1441037" cy="1870661"/>
          </a:xfrm>
          <a:prstGeom prst="rect">
            <a:avLst/>
          </a:prstGeom>
          <a:noFill/>
          <a:extLst>
            <a:ext uri="{909E8E84-426E-40DD-AFC4-6F175D3DCCD1}">
              <a14:hiddenFill xmlns:a14="http://schemas.microsoft.com/office/drawing/2010/main">
                <a:solidFill>
                  <a:srgbClr val="FFFFFF"/>
                </a:solidFill>
              </a14:hiddenFill>
            </a:ext>
          </a:extLst>
        </p:spPr>
      </p:pic>
      <p:sp>
        <p:nvSpPr>
          <p:cNvPr id="28" name="Right Arrow 27"/>
          <p:cNvSpPr/>
          <p:nvPr/>
        </p:nvSpPr>
        <p:spPr bwMode="auto">
          <a:xfrm>
            <a:off x="7774443" y="3242304"/>
            <a:ext cx="1155658" cy="810499"/>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endParaRPr lang="en-US" sz="2400">
              <a:latin typeface="Times New Roman" pitchFamily="18" charset="0"/>
            </a:endParaRPr>
          </a:p>
        </p:txBody>
      </p:sp>
      <p:sp>
        <p:nvSpPr>
          <p:cNvPr id="29" name="TextBox 28"/>
          <p:cNvSpPr txBox="1"/>
          <p:nvPr/>
        </p:nvSpPr>
        <p:spPr>
          <a:xfrm>
            <a:off x="5173633" y="1707003"/>
            <a:ext cx="2165383" cy="841798"/>
          </a:xfrm>
          <a:prstGeom prst="rect">
            <a:avLst/>
          </a:prstGeom>
          <a:noFill/>
        </p:spPr>
        <p:txBody>
          <a:bodyPr wrap="square" rtlCol="0">
            <a:spAutoFit/>
          </a:bodyPr>
          <a:lstStyle/>
          <a:p>
            <a:r>
              <a:rPr lang="en-US" sz="3000" dirty="0"/>
              <a:t>Workflow</a:t>
            </a:r>
          </a:p>
        </p:txBody>
      </p:sp>
      <p:sp>
        <p:nvSpPr>
          <p:cNvPr id="30" name="TextBox 29"/>
          <p:cNvSpPr txBox="1"/>
          <p:nvPr/>
        </p:nvSpPr>
        <p:spPr>
          <a:xfrm>
            <a:off x="9566539" y="1743649"/>
            <a:ext cx="1557641" cy="553998"/>
          </a:xfrm>
          <a:prstGeom prst="rect">
            <a:avLst/>
          </a:prstGeom>
          <a:noFill/>
        </p:spPr>
        <p:txBody>
          <a:bodyPr wrap="square" rtlCol="0">
            <a:spAutoFit/>
          </a:bodyPr>
          <a:lstStyle/>
          <a:p>
            <a:r>
              <a:rPr lang="en-US" sz="3000" dirty="0"/>
              <a:t>Result</a:t>
            </a:r>
          </a:p>
        </p:txBody>
      </p:sp>
      <p:pic>
        <p:nvPicPr>
          <p:cNvPr id="4" name="Picture 3">
            <a:extLst>
              <a:ext uri="{FF2B5EF4-FFF2-40B4-BE49-F238E27FC236}">
                <a16:creationId xmlns:a16="http://schemas.microsoft.com/office/drawing/2014/main" id="{D6EA98A6-9925-409C-82E6-085140CD46E8}"/>
              </a:ext>
            </a:extLst>
          </p:cNvPr>
          <p:cNvPicPr>
            <a:picLocks noChangeAspect="1"/>
          </p:cNvPicPr>
          <p:nvPr/>
        </p:nvPicPr>
        <p:blipFill>
          <a:blip r:embed="rId4"/>
          <a:stretch>
            <a:fillRect/>
          </a:stretch>
        </p:blipFill>
        <p:spPr>
          <a:xfrm>
            <a:off x="5173632" y="2626190"/>
            <a:ext cx="1887632" cy="1887632"/>
          </a:xfrm>
          <a:prstGeom prst="rect">
            <a:avLst/>
          </a:prstGeom>
          <a:solidFill>
            <a:schemeClr val="bg1"/>
          </a:solidFill>
        </p:spPr>
      </p:pic>
    </p:spTree>
    <p:extLst>
      <p:ext uri="{BB962C8B-B14F-4D97-AF65-F5344CB8AC3E}">
        <p14:creationId xmlns:p14="http://schemas.microsoft.com/office/powerpoint/2010/main" val="1848887608"/>
      </p:ext>
    </p:extLst>
  </p:cSld>
  <p:clrMapOvr>
    <a:masterClrMapping/>
  </p:clrMapOvr>
</p:sld>
</file>

<file path=ppt/theme/theme1.xml><?xml version="1.0" encoding="utf-8"?>
<a:theme xmlns:a="http://schemas.openxmlformats.org/drawingml/2006/main" name="Office Theme">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IDA Fonts">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DA Unclassified Wide_PY" id="{B746FDAF-6D9B-4594-BAF0-D8B936E6D049}" vid="{84EAAA94-7021-45F7-B8C5-46181E161D4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IDA Unclassified Wide</Template>
  <TotalTime>17212</TotalTime>
  <Words>2482</Words>
  <Application>Microsoft Office PowerPoint</Application>
  <PresentationFormat>Widescreen</PresentationFormat>
  <Paragraphs>395</Paragraphs>
  <Slides>64</Slides>
  <Notes>22</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64</vt:i4>
      </vt:variant>
    </vt:vector>
  </HeadingPairs>
  <TitlesOfParts>
    <vt:vector size="76" baseType="lpstr">
      <vt:lpstr>Adobe Devanagari</vt:lpstr>
      <vt:lpstr>Arial</vt:lpstr>
      <vt:lpstr>Calibri</vt:lpstr>
      <vt:lpstr>Courier New</vt:lpstr>
      <vt:lpstr>Franklin Gothic Book</vt:lpstr>
      <vt:lpstr>Franklin Gothic Medium</vt:lpstr>
      <vt:lpstr>Lato</vt:lpstr>
      <vt:lpstr>Raleway</vt:lpstr>
      <vt:lpstr>Segoe UI</vt:lpstr>
      <vt:lpstr>Times New Roman</vt:lpstr>
      <vt:lpstr>Wingdings</vt:lpstr>
      <vt:lpstr>Office Theme</vt:lpstr>
      <vt:lpstr>PowerPoint Presentation</vt:lpstr>
      <vt:lpstr>PowerPoint Presentation</vt:lpstr>
      <vt:lpstr>Analysis should be documented such that:</vt:lpstr>
      <vt:lpstr>PowerPoint Presentation</vt:lpstr>
      <vt:lpstr>The original inputs for the analysis are preserved</vt:lpstr>
      <vt:lpstr>Analysis approach, tools, and scripts are documented and saved in a way that they can be applied directly to your data</vt:lpstr>
      <vt:lpstr>All of your figures, tables, and conclusions can be reproduced by another researcher (or you in the future)</vt:lpstr>
      <vt:lpstr>PowerPoint Presentation</vt:lpstr>
      <vt:lpstr>Data analysis and processing</vt:lpstr>
      <vt:lpstr>Reproducible research</vt:lpstr>
      <vt:lpstr>Replicable research</vt:lpstr>
      <vt:lpstr>PowerPoint Presentation</vt:lpstr>
      <vt:lpstr>Reproducibility is most appropriately thought of as a spectrum rather than binary</vt:lpstr>
      <vt:lpstr>Reproducibility is most appropriately thought of as a spectrum rather than binary</vt:lpstr>
      <vt:lpstr>We can also think about reproducibility in terms of what actions are needed to reproduce an analysis</vt:lpstr>
      <vt:lpstr>PowerPoint Presentation</vt:lpstr>
      <vt:lpstr>Reproducible analyses are more credible and defensible than the alternative</vt:lpstr>
      <vt:lpstr>Reproducible analyses make it quick and easy to make minor changes</vt:lpstr>
      <vt:lpstr>Reproducible analyses are less prone to some types of errors</vt:lpstr>
      <vt:lpstr>Reproducible analyses make it easier to double-check your work and review</vt:lpstr>
      <vt:lpstr>PowerPoint Presentation</vt:lpstr>
      <vt:lpstr>PowerPoint Presentation</vt:lpstr>
      <vt:lpstr>PowerPoint Presentation</vt:lpstr>
      <vt:lpstr>Complying with existing Data Management policy facilitates reproducible research</vt:lpstr>
      <vt:lpstr>The Data Management Plan should describe the resources and processes to enable a reproducible analysis</vt:lpstr>
      <vt:lpstr>Plan for what data and scripts you’ll need to retain at each step in your analytical workflow and document this in the Data Management Plan</vt:lpstr>
      <vt:lpstr>Include relevant metadata to help identify data sets used in particular analyses</vt:lpstr>
      <vt:lpstr>In addition to retaining the raw data, you should also ensure that the data are available in a non-proprietary format if possible</vt:lpstr>
      <vt:lpstr>PowerPoint Presentation</vt:lpstr>
      <vt:lpstr>Reproducible workflows can include data processing and cleaning</vt:lpstr>
      <vt:lpstr>PowerPoint Presentation</vt:lpstr>
      <vt:lpstr>PowerPoint Presentation</vt:lpstr>
      <vt:lpstr>IF you can’t avoid manual data manipulation, comment it heavily</vt:lpstr>
      <vt:lpstr>IF you can’t avoid manual data manipulation, comment it heavily</vt:lpstr>
      <vt:lpstr>IF you can’t avoid manual data manipulation, comment it heavily</vt:lpstr>
      <vt:lpstr>PowerPoint Presentation</vt:lpstr>
      <vt:lpstr>PowerPoint Presentation</vt:lpstr>
      <vt:lpstr>Wherever possible, use open-source or well-maintained and stable analytical platforms </vt:lpstr>
      <vt:lpstr>Scripts offer opportunities to document decisions and ensure that steps are taken exactly as described </vt:lpstr>
      <vt:lpstr>Make sure that the right version of the analysis is available for reproduction</vt:lpstr>
      <vt:lpstr>Software portability</vt:lpstr>
      <vt:lpstr>PowerPoint Presentation</vt:lpstr>
      <vt:lpstr>All materially important discretionary choices on the part of the analyst should be documented for reproducibility</vt:lpstr>
      <vt:lpstr>PowerPoint Presentation</vt:lpstr>
      <vt:lpstr>In R, use the pipe operator to make your code readable</vt:lpstr>
      <vt:lpstr>Nested parenthesis are difficult to read</vt:lpstr>
      <vt:lpstr>White space makes it a little easier to read</vt:lpstr>
      <vt:lpstr>Too many intermediate steps leads to nondescriptive names and cluttered workspaces</vt:lpstr>
      <vt:lpstr>You can chain terms to write readable code with the pipe operator in R</vt:lpstr>
      <vt:lpstr>Whatever language you use, make it legible</vt:lpstr>
      <vt:lpstr>PowerPoint Presentation</vt:lpstr>
      <vt:lpstr>This reliability calculator is a good example of a well-commented Excel spreadsheet</vt:lpstr>
      <vt:lpstr>PowerPoint Presentation</vt:lpstr>
      <vt:lpstr>PowerPoint Presentation</vt:lpstr>
      <vt:lpstr>PowerPoint Presentation</vt:lpstr>
      <vt:lpstr>Excel Power Query lets you manipulate and summarize data reproducibly</vt:lpstr>
      <vt:lpstr>Example: What is the average launch time by light conditions and length of boat?</vt:lpstr>
      <vt:lpstr>Example: What is the average launch time by light conditions and length of boat?</vt:lpstr>
      <vt:lpstr>Use “Group By” to summarize data by variable</vt:lpstr>
      <vt:lpstr>Power Query saves all of your steps so you can reproduce or change your analysis quickly</vt:lpstr>
      <vt:lpstr>Speed up your workflow: you can quickly make changes your analysis</vt:lpstr>
      <vt:lpstr>PowerPoint Presentation</vt:lpstr>
      <vt:lpstr>Exercise 1: Unpivot  the data</vt:lpstr>
      <vt:lpstr>Exercise 2: Create a trend line</vt:lpstr>
    </vt:vector>
  </TitlesOfParts>
  <Company>Institute for Defense Analyses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Avery, Matthew R</dc:creator>
  <cp:lastModifiedBy>Chernis, Boris L</cp:lastModifiedBy>
  <cp:revision>70</cp:revision>
  <dcterms:created xsi:type="dcterms:W3CDTF">2023-10-27T13:59:06Z</dcterms:created>
  <dcterms:modified xsi:type="dcterms:W3CDTF">2024-03-19T20:16:22Z</dcterms:modified>
</cp:coreProperties>
</file>